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1374" r:id="rId3"/>
    <p:sldId id="1164" r:id="rId4"/>
    <p:sldId id="1366" r:id="rId5"/>
    <p:sldId id="1008" r:id="rId6"/>
    <p:sldId id="1192" r:id="rId7"/>
    <p:sldId id="1379" r:id="rId8"/>
    <p:sldId id="1382" r:id="rId9"/>
    <p:sldId id="1383" r:id="rId10"/>
    <p:sldId id="1370" r:id="rId11"/>
    <p:sldId id="1187" r:id="rId12"/>
    <p:sldId id="1001" r:id="rId13"/>
    <p:sldId id="990" r:id="rId14"/>
    <p:sldId id="1368" r:id="rId15"/>
    <p:sldId id="1185" r:id="rId16"/>
    <p:sldId id="311" r:id="rId17"/>
    <p:sldId id="991" r:id="rId18"/>
    <p:sldId id="1385" r:id="rId19"/>
    <p:sldId id="993" r:id="rId20"/>
    <p:sldId id="985" r:id="rId21"/>
    <p:sldId id="1063" r:id="rId22"/>
    <p:sldId id="1369" r:id="rId23"/>
    <p:sldId id="1381" r:id="rId24"/>
    <p:sldId id="1158" r:id="rId25"/>
    <p:sldId id="1178" r:id="rId26"/>
    <p:sldId id="11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BC121-1953-4A02-8D88-00F963960CA3}" v="11" dt="2024-05-21T00:45:52.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94660"/>
  </p:normalViewPr>
  <p:slideViewPr>
    <p:cSldViewPr snapToGrid="0">
      <p:cViewPr varScale="1">
        <p:scale>
          <a:sx n="26" d="100"/>
          <a:sy n="26" d="100"/>
        </p:scale>
        <p:origin x="13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oyle, CAP®" userId="537b39c5-6921-4b42-a217-d9ca78ee041e" providerId="ADAL" clId="{966BC121-1953-4A02-8D88-00F963960CA3}"/>
    <pc:docChg chg="undo custSel addSld delSld modSld sldOrd">
      <pc:chgData name="Colleen Boyle, CAP®" userId="537b39c5-6921-4b42-a217-d9ca78ee041e" providerId="ADAL" clId="{966BC121-1953-4A02-8D88-00F963960CA3}" dt="2024-05-21T00:48:59.789" v="1201" actId="207"/>
      <pc:docMkLst>
        <pc:docMk/>
      </pc:docMkLst>
      <pc:sldChg chg="del">
        <pc:chgData name="Colleen Boyle, CAP®" userId="537b39c5-6921-4b42-a217-d9ca78ee041e" providerId="ADAL" clId="{966BC121-1953-4A02-8D88-00F963960CA3}" dt="2024-05-19T21:51:55.429" v="0" actId="2696"/>
        <pc:sldMkLst>
          <pc:docMk/>
          <pc:sldMk cId="4239879197" sldId="256"/>
        </pc:sldMkLst>
      </pc:sldChg>
      <pc:sldChg chg="addSp delSp modSp add del mod ord modClrScheme chgLayout">
        <pc:chgData name="Colleen Boyle, CAP®" userId="537b39c5-6921-4b42-a217-d9ca78ee041e" providerId="ADAL" clId="{966BC121-1953-4A02-8D88-00F963960CA3}" dt="2024-05-21T00:45:27.263" v="1195" actId="2696"/>
        <pc:sldMkLst>
          <pc:docMk/>
          <pc:sldMk cId="2013710189" sldId="281"/>
        </pc:sldMkLst>
        <pc:spChg chg="del mod">
          <ac:chgData name="Colleen Boyle, CAP®" userId="537b39c5-6921-4b42-a217-d9ca78ee041e" providerId="ADAL" clId="{966BC121-1953-4A02-8D88-00F963960CA3}" dt="2024-05-19T22:04:04.596" v="117" actId="478"/>
          <ac:spMkLst>
            <pc:docMk/>
            <pc:sldMk cId="2013710189" sldId="281"/>
            <ac:spMk id="2" creationId="{2B83EE53-6ED5-CDFE-B4AD-13F0B50B3089}"/>
          </ac:spMkLst>
        </pc:spChg>
        <pc:spChg chg="del">
          <ac:chgData name="Colleen Boyle, CAP®" userId="537b39c5-6921-4b42-a217-d9ca78ee041e" providerId="ADAL" clId="{966BC121-1953-4A02-8D88-00F963960CA3}" dt="2024-05-19T22:04:09.877" v="119" actId="478"/>
          <ac:spMkLst>
            <pc:docMk/>
            <pc:sldMk cId="2013710189" sldId="281"/>
            <ac:spMk id="3" creationId="{D318081C-8683-123C-D73A-82C4004F7CCB}"/>
          </ac:spMkLst>
        </pc:spChg>
        <pc:spChg chg="del mod">
          <ac:chgData name="Colleen Boyle, CAP®" userId="537b39c5-6921-4b42-a217-d9ca78ee041e" providerId="ADAL" clId="{966BC121-1953-4A02-8D88-00F963960CA3}" dt="2024-05-19T22:03:58.647" v="115" actId="478"/>
          <ac:spMkLst>
            <pc:docMk/>
            <pc:sldMk cId="2013710189" sldId="281"/>
            <ac:spMk id="4" creationId="{59E4DE8F-6330-378A-08B7-EF658E9D283D}"/>
          </ac:spMkLst>
        </pc:spChg>
        <pc:spChg chg="del mod">
          <ac:chgData name="Colleen Boyle, CAP®" userId="537b39c5-6921-4b42-a217-d9ca78ee041e" providerId="ADAL" clId="{966BC121-1953-4A02-8D88-00F963960CA3}" dt="2024-05-19T22:04:27.215" v="126" actId="478"/>
          <ac:spMkLst>
            <pc:docMk/>
            <pc:sldMk cId="2013710189" sldId="281"/>
            <ac:spMk id="5" creationId="{5F9F94CA-BFC6-5C18-CC8E-AD8B319E945A}"/>
          </ac:spMkLst>
        </pc:spChg>
        <pc:spChg chg="del mod">
          <ac:chgData name="Colleen Boyle, CAP®" userId="537b39c5-6921-4b42-a217-d9ca78ee041e" providerId="ADAL" clId="{966BC121-1953-4A02-8D88-00F963960CA3}" dt="2024-05-19T22:04:22.875" v="124" actId="478"/>
          <ac:spMkLst>
            <pc:docMk/>
            <pc:sldMk cId="2013710189" sldId="281"/>
            <ac:spMk id="6" creationId="{6FD8B50D-4112-41D9-DF0C-1F2B36358213}"/>
          </ac:spMkLst>
        </pc:spChg>
        <pc:spChg chg="mod ord">
          <ac:chgData name="Colleen Boyle, CAP®" userId="537b39c5-6921-4b42-a217-d9ca78ee041e" providerId="ADAL" clId="{966BC121-1953-4A02-8D88-00F963960CA3}" dt="2024-05-19T22:04:37.483" v="127" actId="700"/>
          <ac:spMkLst>
            <pc:docMk/>
            <pc:sldMk cId="2013710189" sldId="281"/>
            <ac:spMk id="8" creationId="{F161C319-CD4A-E42C-59B4-6B9E54F44C44}"/>
          </ac:spMkLst>
        </pc:spChg>
        <pc:spChg chg="del">
          <ac:chgData name="Colleen Boyle, CAP®" userId="537b39c5-6921-4b42-a217-d9ca78ee041e" providerId="ADAL" clId="{966BC121-1953-4A02-8D88-00F963960CA3}" dt="2024-05-19T22:04:41.497" v="128" actId="478"/>
          <ac:spMkLst>
            <pc:docMk/>
            <pc:sldMk cId="2013710189" sldId="281"/>
            <ac:spMk id="9" creationId="{CD4192A0-5140-6D61-9143-9E466CA11BFB}"/>
          </ac:spMkLst>
        </pc:spChg>
        <pc:spChg chg="add del mod">
          <ac:chgData name="Colleen Boyle, CAP®" userId="537b39c5-6921-4b42-a217-d9ca78ee041e" providerId="ADAL" clId="{966BC121-1953-4A02-8D88-00F963960CA3}" dt="2024-05-19T22:04:06.763" v="118" actId="478"/>
          <ac:spMkLst>
            <pc:docMk/>
            <pc:sldMk cId="2013710189" sldId="281"/>
            <ac:spMk id="10" creationId="{CC29400F-FD22-4FD9-D904-FEB770EEDEE3}"/>
          </ac:spMkLst>
        </pc:spChg>
        <pc:spChg chg="add mod ord">
          <ac:chgData name="Colleen Boyle, CAP®" userId="537b39c5-6921-4b42-a217-d9ca78ee041e" providerId="ADAL" clId="{966BC121-1953-4A02-8D88-00F963960CA3}" dt="2024-05-19T22:06:28.579" v="190" actId="1076"/>
          <ac:spMkLst>
            <pc:docMk/>
            <pc:sldMk cId="2013710189" sldId="281"/>
            <ac:spMk id="11" creationId="{F728B9B2-C4C2-4DD0-CFCA-B62A34594AB0}"/>
          </ac:spMkLst>
        </pc:spChg>
        <pc:spChg chg="add del mod ord">
          <ac:chgData name="Colleen Boyle, CAP®" userId="537b39c5-6921-4b42-a217-d9ca78ee041e" providerId="ADAL" clId="{966BC121-1953-4A02-8D88-00F963960CA3}" dt="2024-05-19T22:06:21.001" v="189" actId="478"/>
          <ac:spMkLst>
            <pc:docMk/>
            <pc:sldMk cId="2013710189" sldId="281"/>
            <ac:spMk id="13" creationId="{B09E3D1A-8E48-4198-60D1-017033EC41A1}"/>
          </ac:spMkLst>
        </pc:spChg>
        <pc:spChg chg="del mod">
          <ac:chgData name="Colleen Boyle, CAP®" userId="537b39c5-6921-4b42-a217-d9ca78ee041e" providerId="ADAL" clId="{966BC121-1953-4A02-8D88-00F963960CA3}" dt="2024-05-19T22:04:17.409" v="122" actId="478"/>
          <ac:spMkLst>
            <pc:docMk/>
            <pc:sldMk cId="2013710189" sldId="281"/>
            <ac:spMk id="21" creationId="{75EA9B61-B797-6845-56BA-CBC477A0BAE4}"/>
          </ac:spMkLst>
        </pc:spChg>
        <pc:spChg chg="mod">
          <ac:chgData name="Colleen Boyle, CAP®" userId="537b39c5-6921-4b42-a217-d9ca78ee041e" providerId="ADAL" clId="{966BC121-1953-4A02-8D88-00F963960CA3}" dt="2024-05-19T22:16:14.882" v="194" actId="14100"/>
          <ac:spMkLst>
            <pc:docMk/>
            <pc:sldMk cId="2013710189" sldId="281"/>
            <ac:spMk id="28" creationId="{5051DA08-43A1-948B-B8B0-BA9B4D7C271F}"/>
          </ac:spMkLst>
        </pc:spChg>
        <pc:graphicFrameChg chg="mod">
          <ac:chgData name="Colleen Boyle, CAP®" userId="537b39c5-6921-4b42-a217-d9ca78ee041e" providerId="ADAL" clId="{966BC121-1953-4A02-8D88-00F963960CA3}" dt="2024-05-19T22:16:21.496" v="195" actId="1076"/>
          <ac:graphicFrameMkLst>
            <pc:docMk/>
            <pc:sldMk cId="2013710189" sldId="281"/>
            <ac:graphicFrameMk id="25" creationId="{F09A0299-2ACC-BFBD-A21C-7E8D4E6DE017}"/>
          </ac:graphicFrameMkLst>
        </pc:graphicFrameChg>
        <pc:picChg chg="del">
          <ac:chgData name="Colleen Boyle, CAP®" userId="537b39c5-6921-4b42-a217-d9ca78ee041e" providerId="ADAL" clId="{966BC121-1953-4A02-8D88-00F963960CA3}" dt="2024-05-19T22:04:12.438" v="120" actId="478"/>
          <ac:picMkLst>
            <pc:docMk/>
            <pc:sldMk cId="2013710189" sldId="281"/>
            <ac:picMk id="12" creationId="{00850D27-3423-D99A-931A-B27D42C98551}"/>
          </ac:picMkLst>
        </pc:picChg>
      </pc:sldChg>
      <pc:sldChg chg="modSp mod">
        <pc:chgData name="Colleen Boyle, CAP®" userId="537b39c5-6921-4b42-a217-d9ca78ee041e" providerId="ADAL" clId="{966BC121-1953-4A02-8D88-00F963960CA3}" dt="2024-05-19T22:00:02.530" v="104" actId="20577"/>
        <pc:sldMkLst>
          <pc:docMk/>
          <pc:sldMk cId="191237189" sldId="311"/>
        </pc:sldMkLst>
        <pc:spChg chg="mod">
          <ac:chgData name="Colleen Boyle, CAP®" userId="537b39c5-6921-4b42-a217-d9ca78ee041e" providerId="ADAL" clId="{966BC121-1953-4A02-8D88-00F963960CA3}" dt="2024-05-19T21:59:39.667" v="76" actId="113"/>
          <ac:spMkLst>
            <pc:docMk/>
            <pc:sldMk cId="191237189" sldId="311"/>
            <ac:spMk id="2" creationId="{00000000-0000-0000-0000-000000000000}"/>
          </ac:spMkLst>
        </pc:spChg>
        <pc:spChg chg="mod">
          <ac:chgData name="Colleen Boyle, CAP®" userId="537b39c5-6921-4b42-a217-d9ca78ee041e" providerId="ADAL" clId="{966BC121-1953-4A02-8D88-00F963960CA3}" dt="2024-05-19T22:00:02.530" v="104" actId="20577"/>
          <ac:spMkLst>
            <pc:docMk/>
            <pc:sldMk cId="191237189" sldId="311"/>
            <ac:spMk id="4" creationId="{E1C31AB2-8CDB-48BD-BA8E-F34341D9E598}"/>
          </ac:spMkLst>
        </pc:spChg>
      </pc:sldChg>
      <pc:sldChg chg="addSp delSp modSp del mod">
        <pc:chgData name="Colleen Boyle, CAP®" userId="537b39c5-6921-4b42-a217-d9ca78ee041e" providerId="ADAL" clId="{966BC121-1953-4A02-8D88-00F963960CA3}" dt="2024-05-19T21:53:08.443" v="5" actId="2696"/>
        <pc:sldMkLst>
          <pc:docMk/>
          <pc:sldMk cId="3815891272" sldId="967"/>
        </pc:sldMkLst>
        <pc:spChg chg="add mod">
          <ac:chgData name="Colleen Boyle, CAP®" userId="537b39c5-6921-4b42-a217-d9ca78ee041e" providerId="ADAL" clId="{966BC121-1953-4A02-8D88-00F963960CA3}" dt="2024-05-19T21:52:17.257" v="1" actId="478"/>
          <ac:spMkLst>
            <pc:docMk/>
            <pc:sldMk cId="3815891272" sldId="967"/>
            <ac:spMk id="6" creationId="{0A7070ED-E6D8-F9D2-9A1A-022F39D3739C}"/>
          </ac:spMkLst>
        </pc:spChg>
        <pc:picChg chg="del">
          <ac:chgData name="Colleen Boyle, CAP®" userId="537b39c5-6921-4b42-a217-d9ca78ee041e" providerId="ADAL" clId="{966BC121-1953-4A02-8D88-00F963960CA3}" dt="2024-05-19T21:52:17.257" v="1" actId="478"/>
          <ac:picMkLst>
            <pc:docMk/>
            <pc:sldMk cId="3815891272" sldId="967"/>
            <ac:picMk id="5" creationId="{5702D756-EAEE-04AE-EDA7-9EC1BAA26479}"/>
          </ac:picMkLst>
        </pc:picChg>
      </pc:sldChg>
      <pc:sldChg chg="del">
        <pc:chgData name="Colleen Boyle, CAP®" userId="537b39c5-6921-4b42-a217-d9ca78ee041e" providerId="ADAL" clId="{966BC121-1953-4A02-8D88-00F963960CA3}" dt="2024-05-19T21:56:07.365" v="10" actId="2696"/>
        <pc:sldMkLst>
          <pc:docMk/>
          <pc:sldMk cId="1339392413" sldId="968"/>
        </pc:sldMkLst>
      </pc:sldChg>
      <pc:sldChg chg="del">
        <pc:chgData name="Colleen Boyle, CAP®" userId="537b39c5-6921-4b42-a217-d9ca78ee041e" providerId="ADAL" clId="{966BC121-1953-4A02-8D88-00F963960CA3}" dt="2024-05-19T21:57:02.150" v="15" actId="2696"/>
        <pc:sldMkLst>
          <pc:docMk/>
          <pc:sldMk cId="2280058533" sldId="974"/>
        </pc:sldMkLst>
      </pc:sldChg>
      <pc:sldChg chg="modSp mod">
        <pc:chgData name="Colleen Boyle, CAP®" userId="537b39c5-6921-4b42-a217-d9ca78ee041e" providerId="ADAL" clId="{966BC121-1953-4A02-8D88-00F963960CA3}" dt="2024-05-21T00:48:17.628" v="1197" actId="207"/>
        <pc:sldMkLst>
          <pc:docMk/>
          <pc:sldMk cId="1780413277" sldId="985"/>
        </pc:sldMkLst>
        <pc:spChg chg="mod">
          <ac:chgData name="Colleen Boyle, CAP®" userId="537b39c5-6921-4b42-a217-d9ca78ee041e" providerId="ADAL" clId="{966BC121-1953-4A02-8D88-00F963960CA3}" dt="2024-05-21T00:26:23.430" v="210" actId="20577"/>
          <ac:spMkLst>
            <pc:docMk/>
            <pc:sldMk cId="1780413277" sldId="985"/>
            <ac:spMk id="2" creationId="{491414AF-D3AC-114E-95D7-EF9E33ABA726}"/>
          </ac:spMkLst>
        </pc:spChg>
        <pc:spChg chg="mod">
          <ac:chgData name="Colleen Boyle, CAP®" userId="537b39c5-6921-4b42-a217-d9ca78ee041e" providerId="ADAL" clId="{966BC121-1953-4A02-8D88-00F963960CA3}" dt="2024-05-21T00:48:17.628" v="1197" actId="207"/>
          <ac:spMkLst>
            <pc:docMk/>
            <pc:sldMk cId="1780413277" sldId="985"/>
            <ac:spMk id="6" creationId="{B53547EE-0B64-294A-8EA2-03695168D48F}"/>
          </ac:spMkLst>
        </pc:spChg>
      </pc:sldChg>
      <pc:sldChg chg="ord">
        <pc:chgData name="Colleen Boyle, CAP®" userId="537b39c5-6921-4b42-a217-d9ca78ee041e" providerId="ADAL" clId="{966BC121-1953-4A02-8D88-00F963960CA3}" dt="2024-05-19T21:56:31.480" v="14"/>
        <pc:sldMkLst>
          <pc:docMk/>
          <pc:sldMk cId="534935219" sldId="990"/>
        </pc:sldMkLst>
      </pc:sldChg>
      <pc:sldChg chg="modSp mod">
        <pc:chgData name="Colleen Boyle, CAP®" userId="537b39c5-6921-4b42-a217-d9ca78ee041e" providerId="ADAL" clId="{966BC121-1953-4A02-8D88-00F963960CA3}" dt="2024-05-21T00:48:38.490" v="1200" actId="207"/>
        <pc:sldMkLst>
          <pc:docMk/>
          <pc:sldMk cId="1109163478" sldId="991"/>
        </pc:sldMkLst>
        <pc:spChg chg="mod">
          <ac:chgData name="Colleen Boyle, CAP®" userId="537b39c5-6921-4b42-a217-d9ca78ee041e" providerId="ADAL" clId="{966BC121-1953-4A02-8D88-00F963960CA3}" dt="2024-05-21T00:48:38.490" v="1200" actId="207"/>
          <ac:spMkLst>
            <pc:docMk/>
            <pc:sldMk cId="1109163478" sldId="991"/>
            <ac:spMk id="5" creationId="{53799E4F-6F1F-B097-0062-576A6CAA6BD4}"/>
          </ac:spMkLst>
        </pc:spChg>
      </pc:sldChg>
      <pc:sldChg chg="modSp mod">
        <pc:chgData name="Colleen Boyle, CAP®" userId="537b39c5-6921-4b42-a217-d9ca78ee041e" providerId="ADAL" clId="{966BC121-1953-4A02-8D88-00F963960CA3}" dt="2024-05-21T00:48:24.050" v="1198" actId="207"/>
        <pc:sldMkLst>
          <pc:docMk/>
          <pc:sldMk cId="1784128022" sldId="993"/>
        </pc:sldMkLst>
        <pc:spChg chg="mod">
          <ac:chgData name="Colleen Boyle, CAP®" userId="537b39c5-6921-4b42-a217-d9ca78ee041e" providerId="ADAL" clId="{966BC121-1953-4A02-8D88-00F963960CA3}" dt="2024-05-21T00:26:11.885" v="206" actId="20577"/>
          <ac:spMkLst>
            <pc:docMk/>
            <pc:sldMk cId="1784128022" sldId="993"/>
            <ac:spMk id="2" creationId="{EACA7476-0B5E-55F9-BC1A-4AF5CCB7F046}"/>
          </ac:spMkLst>
        </pc:spChg>
        <pc:spChg chg="mod">
          <ac:chgData name="Colleen Boyle, CAP®" userId="537b39c5-6921-4b42-a217-d9ca78ee041e" providerId="ADAL" clId="{966BC121-1953-4A02-8D88-00F963960CA3}" dt="2024-05-21T00:48:24.050" v="1198" actId="207"/>
          <ac:spMkLst>
            <pc:docMk/>
            <pc:sldMk cId="1784128022" sldId="993"/>
            <ac:spMk id="5" creationId="{57D76BCD-05EE-2E00-2B08-B529E4710F1E}"/>
          </ac:spMkLst>
        </pc:spChg>
      </pc:sldChg>
      <pc:sldChg chg="ord">
        <pc:chgData name="Colleen Boyle, CAP®" userId="537b39c5-6921-4b42-a217-d9ca78ee041e" providerId="ADAL" clId="{966BC121-1953-4A02-8D88-00F963960CA3}" dt="2024-05-19T21:56:18.300" v="12"/>
        <pc:sldMkLst>
          <pc:docMk/>
          <pc:sldMk cId="413325648" sldId="1001"/>
        </pc:sldMkLst>
      </pc:sldChg>
      <pc:sldChg chg="ord">
        <pc:chgData name="Colleen Boyle, CAP®" userId="537b39c5-6921-4b42-a217-d9ca78ee041e" providerId="ADAL" clId="{966BC121-1953-4A02-8D88-00F963960CA3}" dt="2024-05-19T22:00:20.232" v="106"/>
        <pc:sldMkLst>
          <pc:docMk/>
          <pc:sldMk cId="80219866" sldId="1063"/>
        </pc:sldMkLst>
      </pc:sldChg>
      <pc:sldChg chg="add">
        <pc:chgData name="Colleen Boyle, CAP®" userId="537b39c5-6921-4b42-a217-d9ca78ee041e" providerId="ADAL" clId="{966BC121-1953-4A02-8D88-00F963960CA3}" dt="2024-05-21T00:45:52.649" v="1196"/>
        <pc:sldMkLst>
          <pc:docMk/>
          <pc:sldMk cId="3089507600" sldId="1157"/>
        </pc:sldMkLst>
      </pc:sldChg>
      <pc:sldChg chg="del">
        <pc:chgData name="Colleen Boyle, CAP®" userId="537b39c5-6921-4b42-a217-d9ca78ee041e" providerId="ADAL" clId="{966BC121-1953-4A02-8D88-00F963960CA3}" dt="2024-05-19T22:16:48.798" v="196" actId="2696"/>
        <pc:sldMkLst>
          <pc:docMk/>
          <pc:sldMk cId="1087251171" sldId="1188"/>
        </pc:sldMkLst>
      </pc:sldChg>
      <pc:sldChg chg="del">
        <pc:chgData name="Colleen Boyle, CAP®" userId="537b39c5-6921-4b42-a217-d9ca78ee041e" providerId="ADAL" clId="{966BC121-1953-4A02-8D88-00F963960CA3}" dt="2024-05-19T21:55:45.038" v="9" actId="2696"/>
        <pc:sldMkLst>
          <pc:docMk/>
          <pc:sldMk cId="559283191" sldId="1207"/>
        </pc:sldMkLst>
      </pc:sldChg>
      <pc:sldChg chg="del">
        <pc:chgData name="Colleen Boyle, CAP®" userId="537b39c5-6921-4b42-a217-d9ca78ee041e" providerId="ADAL" clId="{966BC121-1953-4A02-8D88-00F963960CA3}" dt="2024-05-19T21:54:06.094" v="6" actId="2696"/>
        <pc:sldMkLst>
          <pc:docMk/>
          <pc:sldMk cId="159608845" sldId="1293"/>
        </pc:sldMkLst>
      </pc:sldChg>
      <pc:sldChg chg="modSp mod">
        <pc:chgData name="Colleen Boyle, CAP®" userId="537b39c5-6921-4b42-a217-d9ca78ee041e" providerId="ADAL" clId="{966BC121-1953-4A02-8D88-00F963960CA3}" dt="2024-05-21T00:39:56.635" v="1100" actId="20577"/>
        <pc:sldMkLst>
          <pc:docMk/>
          <pc:sldMk cId="3865656624" sldId="1368"/>
        </pc:sldMkLst>
        <pc:spChg chg="mod">
          <ac:chgData name="Colleen Boyle, CAP®" userId="537b39c5-6921-4b42-a217-d9ca78ee041e" providerId="ADAL" clId="{966BC121-1953-4A02-8D88-00F963960CA3}" dt="2024-05-21T00:39:56.635" v="1100" actId="20577"/>
          <ac:spMkLst>
            <pc:docMk/>
            <pc:sldMk cId="3865656624" sldId="1368"/>
            <ac:spMk id="9" creationId="{4B0440C9-A751-1546-906A-5D76B1674145}"/>
          </ac:spMkLst>
        </pc:spChg>
      </pc:sldChg>
      <pc:sldChg chg="addSp delSp modSp mod">
        <pc:chgData name="Colleen Boyle, CAP®" userId="537b39c5-6921-4b42-a217-d9ca78ee041e" providerId="ADAL" clId="{966BC121-1953-4A02-8D88-00F963960CA3}" dt="2024-05-21T00:48:59.789" v="1201" actId="207"/>
        <pc:sldMkLst>
          <pc:docMk/>
          <pc:sldMk cId="3361741134" sldId="1369"/>
        </pc:sldMkLst>
        <pc:spChg chg="mod">
          <ac:chgData name="Colleen Boyle, CAP®" userId="537b39c5-6921-4b42-a217-d9ca78ee041e" providerId="ADAL" clId="{966BC121-1953-4A02-8D88-00F963960CA3}" dt="2024-05-21T00:48:59.789" v="1201" actId="207"/>
          <ac:spMkLst>
            <pc:docMk/>
            <pc:sldMk cId="3361741134" sldId="1369"/>
            <ac:spMk id="4" creationId="{E1C31AB2-8CDB-48BD-BA8E-F34341D9E598}"/>
          </ac:spMkLst>
        </pc:spChg>
        <pc:picChg chg="add mod">
          <ac:chgData name="Colleen Boyle, CAP®" userId="537b39c5-6921-4b42-a217-d9ca78ee041e" providerId="ADAL" clId="{966BC121-1953-4A02-8D88-00F963960CA3}" dt="2024-05-19T22:57:42.999" v="199" actId="1076"/>
          <ac:picMkLst>
            <pc:docMk/>
            <pc:sldMk cId="3361741134" sldId="1369"/>
            <ac:picMk id="6" creationId="{D09CB5BA-FAFF-87F2-1108-416E09D92014}"/>
          </ac:picMkLst>
        </pc:picChg>
        <pc:picChg chg="add mod">
          <ac:chgData name="Colleen Boyle, CAP®" userId="537b39c5-6921-4b42-a217-d9ca78ee041e" providerId="ADAL" clId="{966BC121-1953-4A02-8D88-00F963960CA3}" dt="2024-05-19T22:57:38.510" v="198"/>
          <ac:picMkLst>
            <pc:docMk/>
            <pc:sldMk cId="3361741134" sldId="1369"/>
            <ac:picMk id="7" creationId="{B8A266BF-4583-8995-D918-D548085E449B}"/>
          </ac:picMkLst>
        </pc:picChg>
        <pc:picChg chg="add mod">
          <ac:chgData name="Colleen Boyle, CAP®" userId="537b39c5-6921-4b42-a217-d9ca78ee041e" providerId="ADAL" clId="{966BC121-1953-4A02-8D88-00F963960CA3}" dt="2024-05-19T22:57:38.510" v="198"/>
          <ac:picMkLst>
            <pc:docMk/>
            <pc:sldMk cId="3361741134" sldId="1369"/>
            <ac:picMk id="8" creationId="{383DFBD8-49B5-C4CF-FE84-88B1B48AB0E8}"/>
          </ac:picMkLst>
        </pc:picChg>
        <pc:picChg chg="add mod">
          <ac:chgData name="Colleen Boyle, CAP®" userId="537b39c5-6921-4b42-a217-d9ca78ee041e" providerId="ADAL" clId="{966BC121-1953-4A02-8D88-00F963960CA3}" dt="2024-05-19T22:57:46.326" v="200" actId="1076"/>
          <ac:picMkLst>
            <pc:docMk/>
            <pc:sldMk cId="3361741134" sldId="1369"/>
            <ac:picMk id="9" creationId="{9E75DC33-81F0-B005-DDA5-495200B15BD1}"/>
          </ac:picMkLst>
        </pc:picChg>
        <pc:picChg chg="del">
          <ac:chgData name="Colleen Boyle, CAP®" userId="537b39c5-6921-4b42-a217-d9ca78ee041e" providerId="ADAL" clId="{966BC121-1953-4A02-8D88-00F963960CA3}" dt="2024-05-19T22:56:59.483" v="197" actId="478"/>
          <ac:picMkLst>
            <pc:docMk/>
            <pc:sldMk cId="3361741134" sldId="1369"/>
            <ac:picMk id="14" creationId="{1AE0D417-5FEC-04DC-332E-F141F0ABB9EE}"/>
          </ac:picMkLst>
        </pc:picChg>
      </pc:sldChg>
      <pc:sldChg chg="modSp mod">
        <pc:chgData name="Colleen Boyle, CAP®" userId="537b39c5-6921-4b42-a217-d9ca78ee041e" providerId="ADAL" clId="{966BC121-1953-4A02-8D88-00F963960CA3}" dt="2024-05-21T00:38:23.074" v="1099" actId="20577"/>
        <pc:sldMkLst>
          <pc:docMk/>
          <pc:sldMk cId="1305746381" sldId="1374"/>
        </pc:sldMkLst>
        <pc:spChg chg="mod">
          <ac:chgData name="Colleen Boyle, CAP®" userId="537b39c5-6921-4b42-a217-d9ca78ee041e" providerId="ADAL" clId="{966BC121-1953-4A02-8D88-00F963960CA3}" dt="2024-05-21T00:38:23.074" v="1099" actId="20577"/>
          <ac:spMkLst>
            <pc:docMk/>
            <pc:sldMk cId="1305746381" sldId="1374"/>
            <ac:spMk id="13" creationId="{828BF131-812E-4AE4-9008-5328DADA6A63}"/>
          </ac:spMkLst>
        </pc:spChg>
      </pc:sldChg>
      <pc:sldChg chg="del">
        <pc:chgData name="Colleen Boyle, CAP®" userId="537b39c5-6921-4b42-a217-d9ca78ee041e" providerId="ADAL" clId="{966BC121-1953-4A02-8D88-00F963960CA3}" dt="2024-05-21T00:23:26.821" v="203" actId="2696"/>
        <pc:sldMkLst>
          <pc:docMk/>
          <pc:sldMk cId="2494594714" sldId="1378"/>
        </pc:sldMkLst>
      </pc:sldChg>
      <pc:sldChg chg="ord">
        <pc:chgData name="Colleen Boyle, CAP®" userId="537b39c5-6921-4b42-a217-d9ca78ee041e" providerId="ADAL" clId="{966BC121-1953-4A02-8D88-00F963960CA3}" dt="2024-05-19T21:54:16.386" v="8"/>
        <pc:sldMkLst>
          <pc:docMk/>
          <pc:sldMk cId="4164468680" sldId="1379"/>
        </pc:sldMkLst>
      </pc:sldChg>
      <pc:sldChg chg="del">
        <pc:chgData name="Colleen Boyle, CAP®" userId="537b39c5-6921-4b42-a217-d9ca78ee041e" providerId="ADAL" clId="{966BC121-1953-4A02-8D88-00F963960CA3}" dt="2024-05-21T00:23:34.039" v="204" actId="2696"/>
        <pc:sldMkLst>
          <pc:docMk/>
          <pc:sldMk cId="1327602108" sldId="1380"/>
        </pc:sldMkLst>
      </pc:sldChg>
      <pc:sldChg chg="add">
        <pc:chgData name="Colleen Boyle, CAP®" userId="537b39c5-6921-4b42-a217-d9ca78ee041e" providerId="ADAL" clId="{966BC121-1953-4A02-8D88-00F963960CA3}" dt="2024-05-21T00:23:02.360" v="201"/>
        <pc:sldMkLst>
          <pc:docMk/>
          <pc:sldMk cId="2595417391" sldId="1382"/>
        </pc:sldMkLst>
      </pc:sldChg>
      <pc:sldChg chg="addSp delSp modSp new del mod modClrScheme chgLayout">
        <pc:chgData name="Colleen Boyle, CAP®" userId="537b39c5-6921-4b42-a217-d9ca78ee041e" providerId="ADAL" clId="{966BC121-1953-4A02-8D88-00F963960CA3}" dt="2024-05-19T22:03:52.141" v="113" actId="2696"/>
        <pc:sldMkLst>
          <pc:docMk/>
          <pc:sldMk cId="3528134829" sldId="1382"/>
        </pc:sldMkLst>
        <pc:spChg chg="del mod ord">
          <ac:chgData name="Colleen Boyle, CAP®" userId="537b39c5-6921-4b42-a217-d9ca78ee041e" providerId="ADAL" clId="{966BC121-1953-4A02-8D88-00F963960CA3}" dt="2024-05-19T22:02:55.707" v="109" actId="700"/>
          <ac:spMkLst>
            <pc:docMk/>
            <pc:sldMk cId="3528134829" sldId="1382"/>
            <ac:spMk id="2" creationId="{D7AB9CB4-5CFB-98F7-6131-85A1ABAAE8BD}"/>
          </ac:spMkLst>
        </pc:spChg>
        <pc:spChg chg="del">
          <ac:chgData name="Colleen Boyle, CAP®" userId="537b39c5-6921-4b42-a217-d9ca78ee041e" providerId="ADAL" clId="{966BC121-1953-4A02-8D88-00F963960CA3}" dt="2024-05-19T22:02:55.707" v="109" actId="700"/>
          <ac:spMkLst>
            <pc:docMk/>
            <pc:sldMk cId="3528134829" sldId="1382"/>
            <ac:spMk id="3" creationId="{0DF6851F-F4C5-C002-DF3A-CAF594006E9A}"/>
          </ac:spMkLst>
        </pc:spChg>
        <pc:spChg chg="del">
          <ac:chgData name="Colleen Boyle, CAP®" userId="537b39c5-6921-4b42-a217-d9ca78ee041e" providerId="ADAL" clId="{966BC121-1953-4A02-8D88-00F963960CA3}" dt="2024-05-19T22:02:55.707" v="109" actId="700"/>
          <ac:spMkLst>
            <pc:docMk/>
            <pc:sldMk cId="3528134829" sldId="1382"/>
            <ac:spMk id="4" creationId="{992B0786-EC60-7334-9E7D-24A0565CEAC4}"/>
          </ac:spMkLst>
        </pc:spChg>
        <pc:spChg chg="del">
          <ac:chgData name="Colleen Boyle, CAP®" userId="537b39c5-6921-4b42-a217-d9ca78ee041e" providerId="ADAL" clId="{966BC121-1953-4A02-8D88-00F963960CA3}" dt="2024-05-19T22:02:55.707" v="109" actId="700"/>
          <ac:spMkLst>
            <pc:docMk/>
            <pc:sldMk cId="3528134829" sldId="1382"/>
            <ac:spMk id="5" creationId="{8E6CC053-7833-7A46-33CD-01D2087C9CCB}"/>
          </ac:spMkLst>
        </pc:spChg>
        <pc:spChg chg="add mod ord">
          <ac:chgData name="Colleen Boyle, CAP®" userId="537b39c5-6921-4b42-a217-d9ca78ee041e" providerId="ADAL" clId="{966BC121-1953-4A02-8D88-00F963960CA3}" dt="2024-05-19T22:02:55.707" v="109" actId="700"/>
          <ac:spMkLst>
            <pc:docMk/>
            <pc:sldMk cId="3528134829" sldId="1382"/>
            <ac:spMk id="6" creationId="{855CE461-AB3F-00EF-5C22-F0018787765D}"/>
          </ac:spMkLst>
        </pc:spChg>
        <pc:spChg chg="add mod">
          <ac:chgData name="Colleen Boyle, CAP®" userId="537b39c5-6921-4b42-a217-d9ca78ee041e" providerId="ADAL" clId="{966BC121-1953-4A02-8D88-00F963960CA3}" dt="2024-05-19T22:02:57.536" v="110"/>
          <ac:spMkLst>
            <pc:docMk/>
            <pc:sldMk cId="3528134829" sldId="1382"/>
            <ac:spMk id="8" creationId="{93418EC7-0A17-3BA7-76CD-1E71E2BAE10F}"/>
          </ac:spMkLst>
        </pc:spChg>
        <pc:spChg chg="add mod">
          <ac:chgData name="Colleen Boyle, CAP®" userId="537b39c5-6921-4b42-a217-d9ca78ee041e" providerId="ADAL" clId="{966BC121-1953-4A02-8D88-00F963960CA3}" dt="2024-05-19T22:02:57.536" v="110"/>
          <ac:spMkLst>
            <pc:docMk/>
            <pc:sldMk cId="3528134829" sldId="1382"/>
            <ac:spMk id="9" creationId="{FA486193-C873-7154-8C1C-33B18CB27B17}"/>
          </ac:spMkLst>
        </pc:spChg>
        <pc:grpChg chg="add del mod">
          <ac:chgData name="Colleen Boyle, CAP®" userId="537b39c5-6921-4b42-a217-d9ca78ee041e" providerId="ADAL" clId="{966BC121-1953-4A02-8D88-00F963960CA3}" dt="2024-05-19T22:03:35.015" v="111" actId="478"/>
          <ac:grpSpMkLst>
            <pc:docMk/>
            <pc:sldMk cId="3528134829" sldId="1382"/>
            <ac:grpSpMk id="7" creationId="{099ABBC1-0EE3-DD07-9B99-D13A8B1AA76F}"/>
          </ac:grpSpMkLst>
        </pc:grpChg>
      </pc:sldChg>
      <pc:sldChg chg="add">
        <pc:chgData name="Colleen Boyle, CAP®" userId="537b39c5-6921-4b42-a217-d9ca78ee041e" providerId="ADAL" clId="{966BC121-1953-4A02-8D88-00F963960CA3}" dt="2024-05-21T00:23:18.164" v="202"/>
        <pc:sldMkLst>
          <pc:docMk/>
          <pc:sldMk cId="3212390972" sldId="1383"/>
        </pc:sldMkLst>
      </pc:sldChg>
      <pc:sldChg chg="addSp delSp modSp new del mod modClrScheme chgLayout">
        <pc:chgData name="Colleen Boyle, CAP®" userId="537b39c5-6921-4b42-a217-d9ca78ee041e" providerId="ADAL" clId="{966BC121-1953-4A02-8D88-00F963960CA3}" dt="2024-05-21T00:36:41.395" v="1011" actId="2696"/>
        <pc:sldMkLst>
          <pc:docMk/>
          <pc:sldMk cId="3303422777" sldId="1384"/>
        </pc:sldMkLst>
        <pc:spChg chg="del mod ord">
          <ac:chgData name="Colleen Boyle, CAP®" userId="537b39c5-6921-4b42-a217-d9ca78ee041e" providerId="ADAL" clId="{966BC121-1953-4A02-8D88-00F963960CA3}" dt="2024-05-21T00:26:47.138" v="212" actId="700"/>
          <ac:spMkLst>
            <pc:docMk/>
            <pc:sldMk cId="3303422777" sldId="1384"/>
            <ac:spMk id="2" creationId="{13857974-4612-A80D-495E-0163DC897981}"/>
          </ac:spMkLst>
        </pc:spChg>
        <pc:spChg chg="del mod ord">
          <ac:chgData name="Colleen Boyle, CAP®" userId="537b39c5-6921-4b42-a217-d9ca78ee041e" providerId="ADAL" clId="{966BC121-1953-4A02-8D88-00F963960CA3}" dt="2024-05-21T00:26:47.138" v="212" actId="700"/>
          <ac:spMkLst>
            <pc:docMk/>
            <pc:sldMk cId="3303422777" sldId="1384"/>
            <ac:spMk id="3" creationId="{C8BA8180-E887-D64A-4E47-BE3B29E4982B}"/>
          </ac:spMkLst>
        </pc:spChg>
        <pc:spChg chg="del mod ord">
          <ac:chgData name="Colleen Boyle, CAP®" userId="537b39c5-6921-4b42-a217-d9ca78ee041e" providerId="ADAL" clId="{966BC121-1953-4A02-8D88-00F963960CA3}" dt="2024-05-21T00:26:47.138" v="212" actId="700"/>
          <ac:spMkLst>
            <pc:docMk/>
            <pc:sldMk cId="3303422777" sldId="1384"/>
            <ac:spMk id="4" creationId="{312A1AF8-FB21-BA7C-565E-647031542E90}"/>
          </ac:spMkLst>
        </pc:spChg>
        <pc:spChg chg="del">
          <ac:chgData name="Colleen Boyle, CAP®" userId="537b39c5-6921-4b42-a217-d9ca78ee041e" providerId="ADAL" clId="{966BC121-1953-4A02-8D88-00F963960CA3}" dt="2024-05-21T00:26:47.138" v="212" actId="700"/>
          <ac:spMkLst>
            <pc:docMk/>
            <pc:sldMk cId="3303422777" sldId="1384"/>
            <ac:spMk id="5" creationId="{D9817E89-B4FB-A2AE-43A1-6C42FAE5EED6}"/>
          </ac:spMkLst>
        </pc:spChg>
        <pc:spChg chg="add del mod ord">
          <ac:chgData name="Colleen Boyle, CAP®" userId="537b39c5-6921-4b42-a217-d9ca78ee041e" providerId="ADAL" clId="{966BC121-1953-4A02-8D88-00F963960CA3}" dt="2024-05-21T00:28:26.410" v="216" actId="700"/>
          <ac:spMkLst>
            <pc:docMk/>
            <pc:sldMk cId="3303422777" sldId="1384"/>
            <ac:spMk id="6" creationId="{AAD2BCC7-95ED-151F-0358-5780964E7655}"/>
          </ac:spMkLst>
        </pc:spChg>
        <pc:spChg chg="add del mod ord">
          <ac:chgData name="Colleen Boyle, CAP®" userId="537b39c5-6921-4b42-a217-d9ca78ee041e" providerId="ADAL" clId="{966BC121-1953-4A02-8D88-00F963960CA3}" dt="2024-05-21T00:28:26.410" v="216" actId="700"/>
          <ac:spMkLst>
            <pc:docMk/>
            <pc:sldMk cId="3303422777" sldId="1384"/>
            <ac:spMk id="7" creationId="{5E6B27EE-4BAA-5E0E-D3C7-38D9777056E5}"/>
          </ac:spMkLst>
        </pc:spChg>
        <pc:spChg chg="add del mod ord">
          <ac:chgData name="Colleen Boyle, CAP®" userId="537b39c5-6921-4b42-a217-d9ca78ee041e" providerId="ADAL" clId="{966BC121-1953-4A02-8D88-00F963960CA3}" dt="2024-05-21T00:28:26.410" v="216" actId="700"/>
          <ac:spMkLst>
            <pc:docMk/>
            <pc:sldMk cId="3303422777" sldId="1384"/>
            <ac:spMk id="8" creationId="{EA40781C-5B25-43C4-A2D0-DBE8DA46B1A3}"/>
          </ac:spMkLst>
        </pc:spChg>
        <pc:spChg chg="add mod ord">
          <ac:chgData name="Colleen Boyle, CAP®" userId="537b39c5-6921-4b42-a217-d9ca78ee041e" providerId="ADAL" clId="{966BC121-1953-4A02-8D88-00F963960CA3}" dt="2024-05-21T00:30:31.504" v="301" actId="20577"/>
          <ac:spMkLst>
            <pc:docMk/>
            <pc:sldMk cId="3303422777" sldId="1384"/>
            <ac:spMk id="10" creationId="{75313599-57F6-F82E-962F-B2CAC797B7E7}"/>
          </ac:spMkLst>
        </pc:spChg>
        <pc:picChg chg="add mod">
          <ac:chgData name="Colleen Boyle, CAP®" userId="537b39c5-6921-4b42-a217-d9ca78ee041e" providerId="ADAL" clId="{966BC121-1953-4A02-8D88-00F963960CA3}" dt="2024-05-21T00:28:32.148" v="219" actId="1076"/>
          <ac:picMkLst>
            <pc:docMk/>
            <pc:sldMk cId="3303422777" sldId="1384"/>
            <ac:picMk id="9" creationId="{02CB23EE-3CF1-FFFF-603C-AF203269CEC9}"/>
          </ac:picMkLst>
        </pc:picChg>
      </pc:sldChg>
      <pc:sldChg chg="addSp delSp modSp new mod">
        <pc:chgData name="Colleen Boyle, CAP®" userId="537b39c5-6921-4b42-a217-d9ca78ee041e" providerId="ADAL" clId="{966BC121-1953-4A02-8D88-00F963960CA3}" dt="2024-05-21T00:48:31.509" v="1199" actId="207"/>
        <pc:sldMkLst>
          <pc:docMk/>
          <pc:sldMk cId="102276561" sldId="1385"/>
        </pc:sldMkLst>
        <pc:spChg chg="mod">
          <ac:chgData name="Colleen Boyle, CAP®" userId="537b39c5-6921-4b42-a217-d9ca78ee041e" providerId="ADAL" clId="{966BC121-1953-4A02-8D88-00F963960CA3}" dt="2024-05-21T00:31:26.406" v="306" actId="255"/>
          <ac:spMkLst>
            <pc:docMk/>
            <pc:sldMk cId="102276561" sldId="1385"/>
            <ac:spMk id="2" creationId="{9882DFFF-8869-0529-D5B4-1EA34B6C3A41}"/>
          </ac:spMkLst>
        </pc:spChg>
        <pc:spChg chg="del">
          <ac:chgData name="Colleen Boyle, CAP®" userId="537b39c5-6921-4b42-a217-d9ca78ee041e" providerId="ADAL" clId="{966BC121-1953-4A02-8D88-00F963960CA3}" dt="2024-05-21T00:31:32.737" v="307" actId="478"/>
          <ac:spMkLst>
            <pc:docMk/>
            <pc:sldMk cId="102276561" sldId="1385"/>
            <ac:spMk id="3" creationId="{1476A6A2-6312-CF4C-4210-6BFF020BDEED}"/>
          </ac:spMkLst>
        </pc:spChg>
        <pc:spChg chg="del">
          <ac:chgData name="Colleen Boyle, CAP®" userId="537b39c5-6921-4b42-a217-d9ca78ee041e" providerId="ADAL" clId="{966BC121-1953-4A02-8D88-00F963960CA3}" dt="2024-05-21T00:30:56.805" v="303"/>
          <ac:spMkLst>
            <pc:docMk/>
            <pc:sldMk cId="102276561" sldId="1385"/>
            <ac:spMk id="4" creationId="{EAEE56DF-1EB9-9605-48CB-6B8C70E119C0}"/>
          </ac:spMkLst>
        </pc:spChg>
        <pc:spChg chg="mod">
          <ac:chgData name="Colleen Boyle, CAP®" userId="537b39c5-6921-4b42-a217-d9ca78ee041e" providerId="ADAL" clId="{966BC121-1953-4A02-8D88-00F963960CA3}" dt="2024-05-21T00:48:31.509" v="1199" actId="207"/>
          <ac:spMkLst>
            <pc:docMk/>
            <pc:sldMk cId="102276561" sldId="1385"/>
            <ac:spMk id="5" creationId="{98A5AE59-431D-A20D-3B67-18D5B102C13C}"/>
          </ac:spMkLst>
        </pc:spChg>
        <pc:picChg chg="add mod">
          <ac:chgData name="Colleen Boyle, CAP®" userId="537b39c5-6921-4b42-a217-d9ca78ee041e" providerId="ADAL" clId="{966BC121-1953-4A02-8D88-00F963960CA3}" dt="2024-05-21T00:30:56.805" v="303"/>
          <ac:picMkLst>
            <pc:docMk/>
            <pc:sldMk cId="102276561" sldId="1385"/>
            <ac:picMk id="6" creationId="{B66C9B28-A38A-8BAE-0CB7-8B5F9CDBE953}"/>
          </ac:picMkLst>
        </pc:picChg>
      </pc:sldChg>
      <pc:sldMasterChg chg="delSldLayout">
        <pc:chgData name="Colleen Boyle, CAP®" userId="537b39c5-6921-4b42-a217-d9ca78ee041e" providerId="ADAL" clId="{966BC121-1953-4A02-8D88-00F963960CA3}" dt="2024-05-19T21:53:08.443" v="5" actId="2696"/>
        <pc:sldMasterMkLst>
          <pc:docMk/>
          <pc:sldMasterMk cId="2670251735" sldId="2147483648"/>
        </pc:sldMasterMkLst>
        <pc:sldLayoutChg chg="del">
          <pc:chgData name="Colleen Boyle, CAP®" userId="537b39c5-6921-4b42-a217-d9ca78ee041e" providerId="ADAL" clId="{966BC121-1953-4A02-8D88-00F963960CA3}" dt="2024-05-19T21:53:08.443" v="5" actId="2696"/>
          <pc:sldLayoutMkLst>
            <pc:docMk/>
            <pc:sldMasterMk cId="2670251735" sldId="2147483648"/>
            <pc:sldLayoutMk cId="1733835846"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A4685-8451-4BAD-89D8-858376D084EA}"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3155-6FBB-4E1A-B0F0-AC68FE26729C}" type="slidenum">
              <a:rPr lang="en-US" smtClean="0"/>
              <a:t>‹#›</a:t>
            </a:fld>
            <a:endParaRPr lang="en-US"/>
          </a:p>
        </p:txBody>
      </p:sp>
    </p:spTree>
    <p:extLst>
      <p:ext uri="{BB962C8B-B14F-4D97-AF65-F5344CB8AC3E}">
        <p14:creationId xmlns:p14="http://schemas.microsoft.com/office/powerpoint/2010/main" val="19268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A7402-91D1-4DA2-8785-200938940C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9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42A53A-788E-4A0E-B4E9-A3313293AFE5}" type="slidenum">
              <a:rPr lang="en-GB" smtClean="0"/>
              <a:t>4</a:t>
            </a:fld>
            <a:endParaRPr lang="en-GB"/>
          </a:p>
        </p:txBody>
      </p:sp>
    </p:spTree>
    <p:extLst>
      <p:ext uri="{BB962C8B-B14F-4D97-AF65-F5344CB8AC3E}">
        <p14:creationId xmlns:p14="http://schemas.microsoft.com/office/powerpoint/2010/main" val="1791076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98" y="4400550"/>
            <a:ext cx="5486400" cy="3600450"/>
          </a:xfrm>
        </p:spPr>
        <p:txBody>
          <a:bodyPr/>
          <a:lstStyle/>
          <a:p>
            <a:r>
              <a:rPr lang="en-US"/>
              <a:t>The Fine Art Group/Hagerty</a:t>
            </a:r>
          </a:p>
          <a:p>
            <a:r>
              <a:rPr lang="en-US"/>
              <a:t>Why should collectors discuss tangible or passion assets with advisor and more importantly why is it important to plan for these assets? </a:t>
            </a:r>
          </a:p>
          <a:p>
            <a:endParaRPr lang="en-US"/>
          </a:p>
        </p:txBody>
      </p:sp>
      <p:sp>
        <p:nvSpPr>
          <p:cNvPr id="4" name="Slide Number Placeholder 3"/>
          <p:cNvSpPr>
            <a:spLocks noGrp="1"/>
          </p:cNvSpPr>
          <p:nvPr>
            <p:ph type="sldNum" sz="quarter" idx="5"/>
          </p:nvPr>
        </p:nvSpPr>
        <p:spPr/>
        <p:txBody>
          <a:bodyPr/>
          <a:lstStyle/>
          <a:p>
            <a:fld id="{490C64F2-C39B-4645-9A2B-DAA957C28CBC}" type="slidenum">
              <a:rPr lang="en-US" smtClean="0"/>
              <a:t>6</a:t>
            </a:fld>
            <a:endParaRPr lang="en-US"/>
          </a:p>
        </p:txBody>
      </p:sp>
    </p:spTree>
    <p:extLst>
      <p:ext uri="{BB962C8B-B14F-4D97-AF65-F5344CB8AC3E}">
        <p14:creationId xmlns:p14="http://schemas.microsoft.com/office/powerpoint/2010/main" val="90017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Against a backdrop of high interest rates, inflation, and political instability, sales were thinner at the top end of the market, and the performance of some of the major art markets diverged. Although they were down year-on-year, values remained above the pre-pandemic 2019 level of $64.4 billion. The US maintained its position as the leading market worldwide, accounting for 42% of sales by value, down by 3% year-on-year. China, including Mainland China and Hong Kong, became the second-largest global art market, with its share rising to 19%, while the UK fell back to third place with a share of 17%. France remained in a stable fourth position at 7%. </a:t>
            </a:r>
          </a:p>
        </p:txBody>
      </p:sp>
      <p:sp>
        <p:nvSpPr>
          <p:cNvPr id="4" name="Slide Number Placeholder 3"/>
          <p:cNvSpPr>
            <a:spLocks noGrp="1"/>
          </p:cNvSpPr>
          <p:nvPr>
            <p:ph type="sldNum" sz="quarter" idx="5"/>
          </p:nvPr>
        </p:nvSpPr>
        <p:spPr/>
        <p:txBody>
          <a:bodyPr/>
          <a:lstStyle/>
          <a:p>
            <a:fld id="{65D5B491-2EFF-4E2B-8821-00DF33414843}" type="slidenum">
              <a:rPr lang="en-US" smtClean="0"/>
              <a:t>7</a:t>
            </a:fld>
            <a:endParaRPr lang="en-US"/>
          </a:p>
        </p:txBody>
      </p:sp>
    </p:spTree>
    <p:extLst>
      <p:ext uri="{BB962C8B-B14F-4D97-AF65-F5344CB8AC3E}">
        <p14:creationId xmlns:p14="http://schemas.microsoft.com/office/powerpoint/2010/main" val="285750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A084D-EFE3-4C06-B820-AA904AC58369}" type="slidenum">
              <a:rPr lang="en-US" smtClean="0"/>
              <a:t>8</a:t>
            </a:fld>
            <a:endParaRPr lang="en-US"/>
          </a:p>
        </p:txBody>
      </p:sp>
    </p:spTree>
    <p:extLst>
      <p:ext uri="{BB962C8B-B14F-4D97-AF65-F5344CB8AC3E}">
        <p14:creationId xmlns:p14="http://schemas.microsoft.com/office/powerpoint/2010/main" val="61431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42A53A-788E-4A0E-B4E9-A3313293AFE5}" type="slidenum">
              <a:rPr lang="en-GB" smtClean="0"/>
              <a:t>11</a:t>
            </a:fld>
            <a:endParaRPr lang="en-GB"/>
          </a:p>
        </p:txBody>
      </p:sp>
    </p:spTree>
    <p:extLst>
      <p:ext uri="{BB962C8B-B14F-4D97-AF65-F5344CB8AC3E}">
        <p14:creationId xmlns:p14="http://schemas.microsoft.com/office/powerpoint/2010/main" val="179107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latin typeface="Franklin Gothic Book" panose="020B0503020102020204" pitchFamily="34" charset="0"/>
              </a:rPr>
              <a:t>. </a:t>
            </a:r>
            <a:r>
              <a:rPr lang="en-US" b="1"/>
              <a:t>Generosity Amid Challenging Times (Giving while Living)</a:t>
            </a:r>
          </a:p>
          <a:p>
            <a:pPr marL="800100" lvl="1" indent="-342900">
              <a:buFont typeface="Arial" panose="020B0604020202020204" pitchFamily="34" charset="0"/>
              <a:buChar char="•"/>
            </a:pPr>
            <a:r>
              <a:rPr lang="en-GB"/>
              <a:t>Upward trend in philanthropic giving &amp; building a family legacy. </a:t>
            </a:r>
          </a:p>
          <a:p>
            <a:pPr marL="800100" lvl="1" indent="-342900">
              <a:buFont typeface="Arial" panose="020B0604020202020204" pitchFamily="34" charset="0"/>
              <a:buChar char="•"/>
            </a:pPr>
            <a:r>
              <a:rPr lang="en-GB"/>
              <a:t>Focus on directing wealth to philanthropy. </a:t>
            </a:r>
          </a:p>
          <a:p>
            <a:pPr lvl="1"/>
            <a:endParaRPr lang="en-GB"/>
          </a:p>
          <a:p>
            <a:r>
              <a:rPr lang="en-US"/>
              <a:t>2. </a:t>
            </a:r>
            <a:r>
              <a:rPr lang="en-US" b="1"/>
              <a:t>Increased Sophistication of Donors</a:t>
            </a:r>
          </a:p>
          <a:p>
            <a:pPr marL="800100" lvl="1" indent="-342900">
              <a:buFont typeface="Arial" panose="020B0604020202020204" pitchFamily="34" charset="0"/>
              <a:buChar char="•"/>
            </a:pPr>
            <a:r>
              <a:rPr lang="en-US"/>
              <a:t>Donors are increasingly interested in smarter, more strategic ways to give back. </a:t>
            </a:r>
          </a:p>
          <a:p>
            <a:pPr marL="800100" lvl="1" indent="-342900">
              <a:buFont typeface="Arial" panose="020B0604020202020204" pitchFamily="34" charset="0"/>
              <a:buChar char="•"/>
            </a:pPr>
            <a:r>
              <a:rPr lang="en-US"/>
              <a:t>Donors want to take advantage of tax benefits and favorable market conditions when available to them.</a:t>
            </a:r>
          </a:p>
          <a:p>
            <a:pPr marL="800100" lvl="1" indent="-342900">
              <a:buFont typeface="Arial" panose="020B0604020202020204" pitchFamily="34" charset="0"/>
              <a:buChar char="•"/>
            </a:pPr>
            <a:r>
              <a:rPr lang="en-GB"/>
              <a:t>Fastest-growing charitable giving vehicle is the donor-advised fund.</a:t>
            </a:r>
            <a:r>
              <a:rPr lang="en-US">
                <a:effectLst/>
              </a:rPr>
              <a:t> </a:t>
            </a:r>
          </a:p>
          <a:p>
            <a:pPr lvl="1"/>
            <a:endParaRPr lang="en-US">
              <a:effectLst/>
            </a:endParaRPr>
          </a:p>
          <a:p>
            <a:r>
              <a:rPr lang="en-US"/>
              <a:t>3. </a:t>
            </a:r>
            <a:r>
              <a:rPr lang="en-US" b="1"/>
              <a:t>The Next Generation Leads the Way</a:t>
            </a:r>
          </a:p>
          <a:p>
            <a:pPr marL="800100" lvl="1" indent="-342900">
              <a:buFont typeface="Arial" panose="020B0604020202020204" pitchFamily="34" charset="0"/>
              <a:buChar char="•"/>
            </a:pPr>
            <a:r>
              <a:rPr lang="en-US"/>
              <a:t>74% of Millennials consider themselves philanthropists—compared to just 35% of Boomers. </a:t>
            </a:r>
          </a:p>
          <a:p>
            <a:pPr marL="800100" lvl="1" indent="-342900">
              <a:buFont typeface="Arial" panose="020B0604020202020204" pitchFamily="34" charset="0"/>
              <a:buChar char="•"/>
            </a:pPr>
            <a:r>
              <a:rPr lang="en-US"/>
              <a:t>The growing popularity of impact investments signals a shift that the next generation is driving from charitable giving to charitable living.</a:t>
            </a:r>
          </a:p>
          <a:p>
            <a:pPr marL="800100" lvl="1" indent="-342900">
              <a:buFont typeface="Arial" panose="020B0604020202020204" pitchFamily="34" charset="0"/>
              <a:buChar char="•"/>
            </a:pPr>
            <a:r>
              <a:rPr lang="en-US"/>
              <a:t>The next generation will lean on experts. </a:t>
            </a:r>
          </a:p>
          <a:p>
            <a:endParaRPr lang="en-US"/>
          </a:p>
        </p:txBody>
      </p:sp>
      <p:sp>
        <p:nvSpPr>
          <p:cNvPr id="4" name="Slide Number Placeholder 3"/>
          <p:cNvSpPr>
            <a:spLocks noGrp="1"/>
          </p:cNvSpPr>
          <p:nvPr>
            <p:ph type="sldNum" sz="quarter" idx="5"/>
          </p:nvPr>
        </p:nvSpPr>
        <p:spPr/>
        <p:txBody>
          <a:bodyPr/>
          <a:lstStyle/>
          <a:p>
            <a:fld id="{740368DA-4991-3144-9ED3-2848A3C3B4F0}" type="slidenum">
              <a:rPr lang="en-US" smtClean="0"/>
              <a:t>14</a:t>
            </a:fld>
            <a:endParaRPr lang="en-US"/>
          </a:p>
        </p:txBody>
      </p:sp>
    </p:spTree>
    <p:extLst>
      <p:ext uri="{BB962C8B-B14F-4D97-AF65-F5344CB8AC3E}">
        <p14:creationId xmlns:p14="http://schemas.microsoft.com/office/powerpoint/2010/main" val="2163613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42A53A-788E-4A0E-B4E9-A3313293AFE5}" type="slidenum">
              <a:rPr lang="en-GB" smtClean="0"/>
              <a:t>16</a:t>
            </a:fld>
            <a:endParaRPr lang="en-GB"/>
          </a:p>
        </p:txBody>
      </p:sp>
    </p:spTree>
    <p:extLst>
      <p:ext uri="{BB962C8B-B14F-4D97-AF65-F5344CB8AC3E}">
        <p14:creationId xmlns:p14="http://schemas.microsoft.com/office/powerpoint/2010/main" val="138599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42A53A-788E-4A0E-B4E9-A3313293AFE5}" type="slidenum">
              <a:rPr lang="en-GB" smtClean="0"/>
              <a:t>22</a:t>
            </a:fld>
            <a:endParaRPr lang="en-GB"/>
          </a:p>
        </p:txBody>
      </p:sp>
    </p:spTree>
    <p:extLst>
      <p:ext uri="{BB962C8B-B14F-4D97-AF65-F5344CB8AC3E}">
        <p14:creationId xmlns:p14="http://schemas.microsoft.com/office/powerpoint/2010/main" val="138599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7ECF6-614A-575F-D201-9303ECA2C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A5399C-D5EF-72FE-573E-700DAB3867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23F6A3-1D55-D959-C887-FA58EE139742}"/>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5" name="Footer Placeholder 4">
            <a:extLst>
              <a:ext uri="{FF2B5EF4-FFF2-40B4-BE49-F238E27FC236}">
                <a16:creationId xmlns:a16="http://schemas.microsoft.com/office/drawing/2014/main" id="{30C7EA2E-403B-0ACA-A558-D338C04D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1984B-7F7E-982C-C0B9-62F4E779291B}"/>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4105640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3C270-E82A-A53B-3658-F80FBF2460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13FD4F-0647-8CDB-4D59-32F28915C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2E12A-B1C6-0644-460B-930916B625EC}"/>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5" name="Footer Placeholder 4">
            <a:extLst>
              <a:ext uri="{FF2B5EF4-FFF2-40B4-BE49-F238E27FC236}">
                <a16:creationId xmlns:a16="http://schemas.microsoft.com/office/drawing/2014/main" id="{81BF8B87-33A7-384E-293C-78ED7686B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3C0A-98E1-1825-C1C0-657A45DCDBFB}"/>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270913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56015-0EEB-CD08-E2FD-E7201AB4CC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D39909-A241-F3D9-AE6F-AA67243A62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DD94E-782A-A012-1E46-96D4D6B3FD3A}"/>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5" name="Footer Placeholder 4">
            <a:extLst>
              <a:ext uri="{FF2B5EF4-FFF2-40B4-BE49-F238E27FC236}">
                <a16:creationId xmlns:a16="http://schemas.microsoft.com/office/drawing/2014/main" id="{53409874-A3D2-5D49-DDF7-B21974E5A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7058A-CAC8-7479-AD2E-4532AB11A6FF}"/>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314857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 Opt 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D3C2E7B-2DA4-415F-B28B-4ED91FCE6035}"/>
              </a:ext>
            </a:extLst>
          </p:cNvPr>
          <p:cNvSpPr>
            <a:spLocks noGrp="1"/>
          </p:cNvSpPr>
          <p:nvPr>
            <p:ph type="pic" sz="quarter" idx="12"/>
          </p:nvPr>
        </p:nvSpPr>
        <p:spPr>
          <a:xfrm>
            <a:off x="0" y="0"/>
            <a:ext cx="12192000" cy="6857901"/>
          </a:xfrm>
          <a:custGeom>
            <a:avLst/>
            <a:gdLst>
              <a:gd name="connsiteX0" fmla="*/ 1034029 w 12192000"/>
              <a:gd name="connsiteY0" fmla="*/ 4936202 h 6857901"/>
              <a:gd name="connsiteX1" fmla="*/ 1189248 w 12192000"/>
              <a:gd name="connsiteY1" fmla="*/ 4937301 h 6857901"/>
              <a:gd name="connsiteX2" fmla="*/ 4032892 w 12192000"/>
              <a:gd name="connsiteY2" fmla="*/ 6377171 h 6857901"/>
              <a:gd name="connsiteX3" fmla="*/ 4601388 w 12192000"/>
              <a:gd name="connsiteY3" fmla="*/ 6857901 h 6857901"/>
              <a:gd name="connsiteX4" fmla="*/ 2348052 w 12192000"/>
              <a:gd name="connsiteY4" fmla="*/ 6857901 h 6857901"/>
              <a:gd name="connsiteX5" fmla="*/ 0 w 12192000"/>
              <a:gd name="connsiteY5" fmla="*/ 6383724 h 6857901"/>
              <a:gd name="connsiteX6" fmla="*/ 0 w 12192000"/>
              <a:gd name="connsiteY6" fmla="*/ 5205627 h 6857901"/>
              <a:gd name="connsiteX7" fmla="*/ 1034029 w 12192000"/>
              <a:gd name="connsiteY7" fmla="*/ 4936202 h 6857901"/>
              <a:gd name="connsiteX8" fmla="*/ 7490955 w 12192000"/>
              <a:gd name="connsiteY8" fmla="*/ 3529029 h 6857901"/>
              <a:gd name="connsiteX9" fmla="*/ 7685924 w 12192000"/>
              <a:gd name="connsiteY9" fmla="*/ 3570826 h 6857901"/>
              <a:gd name="connsiteX10" fmla="*/ 8587417 w 12192000"/>
              <a:gd name="connsiteY10" fmla="*/ 5111307 h 6857901"/>
              <a:gd name="connsiteX11" fmla="*/ 8168640 w 12192000"/>
              <a:gd name="connsiteY11" fmla="*/ 6857504 h 6857901"/>
              <a:gd name="connsiteX12" fmla="*/ 7791363 w 12192000"/>
              <a:gd name="connsiteY12" fmla="*/ 6857504 h 6857901"/>
              <a:gd name="connsiteX13" fmla="*/ 8325110 w 12192000"/>
              <a:gd name="connsiteY13" fmla="*/ 5918481 h 6857901"/>
              <a:gd name="connsiteX14" fmla="*/ 7954187 w 12192000"/>
              <a:gd name="connsiteY14" fmla="*/ 4899635 h 6857901"/>
              <a:gd name="connsiteX15" fmla="*/ 6996897 w 12192000"/>
              <a:gd name="connsiteY15" fmla="*/ 4367476 h 6857901"/>
              <a:gd name="connsiteX16" fmla="*/ 7490955 w 12192000"/>
              <a:gd name="connsiteY16" fmla="*/ 3529029 h 6857901"/>
              <a:gd name="connsiteX17" fmla="*/ 7344190 w 12192000"/>
              <a:gd name="connsiteY17" fmla="*/ 0 h 6857901"/>
              <a:gd name="connsiteX18" fmla="*/ 9376720 w 12192000"/>
              <a:gd name="connsiteY18" fmla="*/ 0 h 6857901"/>
              <a:gd name="connsiteX19" fmla="*/ 11047460 w 12192000"/>
              <a:gd name="connsiteY19" fmla="*/ 1731900 h 6857901"/>
              <a:gd name="connsiteX20" fmla="*/ 12192000 w 12192000"/>
              <a:gd name="connsiteY20" fmla="*/ 1470586 h 6857901"/>
              <a:gd name="connsiteX21" fmla="*/ 12192000 w 12192000"/>
              <a:gd name="connsiteY21" fmla="*/ 1941387 h 6857901"/>
              <a:gd name="connsiteX22" fmla="*/ 10453548 w 12192000"/>
              <a:gd name="connsiteY22" fmla="*/ 2284709 h 6857901"/>
              <a:gd name="connsiteX23" fmla="*/ 10321500 w 12192000"/>
              <a:gd name="connsiteY23" fmla="*/ 2276171 h 6857901"/>
              <a:gd name="connsiteX24" fmla="*/ 10126310 w 12192000"/>
              <a:gd name="connsiteY24" fmla="*/ 2274781 h 6857901"/>
              <a:gd name="connsiteX25" fmla="*/ 7344190 w 12192000"/>
              <a:gd name="connsiteY25" fmla="*/ 0 h 685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7901">
                <a:moveTo>
                  <a:pt x="1034029" y="4936202"/>
                </a:moveTo>
                <a:cubicBezTo>
                  <a:pt x="1085510" y="4934974"/>
                  <a:pt x="1137258" y="4935348"/>
                  <a:pt x="1189248" y="4937301"/>
                </a:cubicBezTo>
                <a:cubicBezTo>
                  <a:pt x="2104281" y="4971667"/>
                  <a:pt x="3094491" y="5494877"/>
                  <a:pt x="4032892" y="6377171"/>
                </a:cubicBezTo>
                <a:cubicBezTo>
                  <a:pt x="4213071" y="6548137"/>
                  <a:pt x="4402881" y="6708639"/>
                  <a:pt x="4601388" y="6857901"/>
                </a:cubicBezTo>
                <a:lnTo>
                  <a:pt x="2348052" y="6857901"/>
                </a:lnTo>
                <a:cubicBezTo>
                  <a:pt x="1350254" y="6070187"/>
                  <a:pt x="675127" y="5959188"/>
                  <a:pt x="0" y="6383724"/>
                </a:cubicBezTo>
                <a:lnTo>
                  <a:pt x="0" y="5205627"/>
                </a:lnTo>
                <a:cubicBezTo>
                  <a:pt x="326317" y="5031881"/>
                  <a:pt x="673656" y="4944794"/>
                  <a:pt x="1034029" y="4936202"/>
                </a:cubicBezTo>
                <a:close/>
                <a:moveTo>
                  <a:pt x="7490955" y="3529029"/>
                </a:moveTo>
                <a:cubicBezTo>
                  <a:pt x="7553458" y="3531680"/>
                  <a:pt x="7618833" y="3544963"/>
                  <a:pt x="7685924" y="3570826"/>
                </a:cubicBezTo>
                <a:cubicBezTo>
                  <a:pt x="8222650" y="3777732"/>
                  <a:pt x="8543931" y="4440747"/>
                  <a:pt x="8587417" y="5111307"/>
                </a:cubicBezTo>
                <a:cubicBezTo>
                  <a:pt x="8622960" y="5657167"/>
                  <a:pt x="8509777" y="6237379"/>
                  <a:pt x="8168640" y="6857504"/>
                </a:cubicBezTo>
                <a:lnTo>
                  <a:pt x="7791363" y="6857504"/>
                </a:lnTo>
                <a:cubicBezTo>
                  <a:pt x="8076743" y="6619144"/>
                  <a:pt x="8266295" y="6285631"/>
                  <a:pt x="8325110" y="5918481"/>
                </a:cubicBezTo>
                <a:cubicBezTo>
                  <a:pt x="8361368" y="5540311"/>
                  <a:pt x="8225092" y="5165972"/>
                  <a:pt x="7954187" y="4899635"/>
                </a:cubicBezTo>
                <a:cubicBezTo>
                  <a:pt x="7671825" y="4604763"/>
                  <a:pt x="7271515" y="4772751"/>
                  <a:pt x="6996897" y="4367476"/>
                </a:cubicBezTo>
                <a:cubicBezTo>
                  <a:pt x="6756607" y="4012860"/>
                  <a:pt x="7053430" y="3510474"/>
                  <a:pt x="7490955" y="3529029"/>
                </a:cubicBezTo>
                <a:close/>
                <a:moveTo>
                  <a:pt x="7344190" y="0"/>
                </a:moveTo>
                <a:lnTo>
                  <a:pt x="9376720" y="0"/>
                </a:lnTo>
                <a:cubicBezTo>
                  <a:pt x="9516709" y="783743"/>
                  <a:pt x="9922183" y="1602633"/>
                  <a:pt x="11047460" y="1731900"/>
                </a:cubicBezTo>
                <a:cubicBezTo>
                  <a:pt x="11441318" y="1712424"/>
                  <a:pt x="11828722" y="1623979"/>
                  <a:pt x="12192000" y="1470586"/>
                </a:cubicBezTo>
                <a:lnTo>
                  <a:pt x="12192000" y="1941387"/>
                </a:lnTo>
                <a:cubicBezTo>
                  <a:pt x="11644670" y="2181812"/>
                  <a:pt x="11051193" y="2299026"/>
                  <a:pt x="10453548" y="2284709"/>
                </a:cubicBezTo>
                <a:cubicBezTo>
                  <a:pt x="10407480" y="2283717"/>
                  <a:pt x="10386631" y="2277561"/>
                  <a:pt x="10321500" y="2276171"/>
                </a:cubicBezTo>
                <a:cubicBezTo>
                  <a:pt x="10256371" y="2274781"/>
                  <a:pt x="10192233" y="2277164"/>
                  <a:pt x="10126310" y="2274781"/>
                </a:cubicBezTo>
                <a:cubicBezTo>
                  <a:pt x="8535591" y="2230302"/>
                  <a:pt x="7602327" y="1479521"/>
                  <a:pt x="7344190" y="0"/>
                </a:cubicBezTo>
                <a:close/>
              </a:path>
            </a:pathLst>
          </a:custGeom>
          <a:solidFill>
            <a:srgbClr val="FF6651"/>
          </a:solidFill>
        </p:spPr>
        <p:txBody>
          <a:bodyPr wrap="square">
            <a:noAutofit/>
          </a:bodyPr>
          <a:lstStyle/>
          <a:p>
            <a:endParaRPr lang="en-GB"/>
          </a:p>
        </p:txBody>
      </p:sp>
      <p:sp>
        <p:nvSpPr>
          <p:cNvPr id="8" name="Date Placeholder 7">
            <a:extLst>
              <a:ext uri="{FF2B5EF4-FFF2-40B4-BE49-F238E27FC236}">
                <a16:creationId xmlns:a16="http://schemas.microsoft.com/office/drawing/2014/main" id="{1EF59FCA-1CF7-4EC2-92A8-173B5ADD6FC5}"/>
              </a:ext>
            </a:extLst>
          </p:cNvPr>
          <p:cNvSpPr>
            <a:spLocks noGrp="1"/>
          </p:cNvSpPr>
          <p:nvPr>
            <p:ph type="dt" sz="half" idx="10"/>
          </p:nvPr>
        </p:nvSpPr>
        <p:spPr/>
        <p:txBody>
          <a:bodyPr/>
          <a:lstStyle/>
          <a:p>
            <a:r>
              <a:rPr lang="en-GB"/>
              <a:t>October 7</a:t>
            </a:r>
            <a:r>
              <a:rPr lang="en-GB" baseline="30000"/>
              <a:t>th</a:t>
            </a:r>
            <a:r>
              <a:rPr lang="en-GB"/>
              <a:t> 2021</a:t>
            </a:r>
            <a:endParaRPr lang="en-GB" dirty="0"/>
          </a:p>
        </p:txBody>
      </p:sp>
      <p:sp>
        <p:nvSpPr>
          <p:cNvPr id="9" name="Title 8">
            <a:extLst>
              <a:ext uri="{FF2B5EF4-FFF2-40B4-BE49-F238E27FC236}">
                <a16:creationId xmlns:a16="http://schemas.microsoft.com/office/drawing/2014/main" id="{C2881409-814D-4D6A-BE5E-79B9D253D0C2}"/>
              </a:ext>
            </a:extLst>
          </p:cNvPr>
          <p:cNvSpPr>
            <a:spLocks noGrp="1"/>
          </p:cNvSpPr>
          <p:nvPr>
            <p:ph type="title" hasCustomPrompt="1"/>
          </p:nvPr>
        </p:nvSpPr>
        <p:spPr>
          <a:xfrm>
            <a:off x="431999" y="2292104"/>
            <a:ext cx="6300000" cy="1563505"/>
          </a:xfrm>
        </p:spPr>
        <p:txBody>
          <a:bodyPr/>
          <a:lstStyle/>
          <a:p>
            <a:r>
              <a:rPr lang="en-GB" dirty="0"/>
              <a:t>Supporting our clients at every level of the art market</a:t>
            </a:r>
          </a:p>
        </p:txBody>
      </p:sp>
      <p:sp>
        <p:nvSpPr>
          <p:cNvPr id="16" name="Text Placeholder 15">
            <a:extLst>
              <a:ext uri="{FF2B5EF4-FFF2-40B4-BE49-F238E27FC236}">
                <a16:creationId xmlns:a16="http://schemas.microsoft.com/office/drawing/2014/main" id="{595251D6-350C-4FD0-A96C-25121ED0F7C7}"/>
              </a:ext>
            </a:extLst>
          </p:cNvPr>
          <p:cNvSpPr>
            <a:spLocks noGrp="1"/>
          </p:cNvSpPr>
          <p:nvPr>
            <p:ph type="body" sz="quarter" idx="11" hasCustomPrompt="1"/>
          </p:nvPr>
        </p:nvSpPr>
        <p:spPr>
          <a:xfrm>
            <a:off x="431250" y="4083213"/>
            <a:ext cx="5760000" cy="207963"/>
          </a:xfrm>
          <a:prstGeom prst="rect">
            <a:avLst/>
          </a:prstGeom>
        </p:spPr>
        <p:txBody>
          <a:bodyPr lIns="0" tIns="0" rIns="0" bIns="0"/>
          <a:lstStyle/>
          <a:p>
            <a:pPr lvl="0"/>
            <a:r>
              <a:rPr lang="en-US" dirty="0"/>
              <a:t>Subtitle goes here</a:t>
            </a:r>
            <a:endParaRPr lang="en-GB" dirty="0"/>
          </a:p>
        </p:txBody>
      </p:sp>
    </p:spTree>
    <p:extLst>
      <p:ext uri="{BB962C8B-B14F-4D97-AF65-F5344CB8AC3E}">
        <p14:creationId xmlns:p14="http://schemas.microsoft.com/office/powerpoint/2010/main" val="785586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0/50 Vert L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0CE0710-BEEB-47AA-8824-8B140DAFB1BB}"/>
              </a:ext>
            </a:extLst>
          </p:cNvPr>
          <p:cNvSpPr>
            <a:spLocks noGrp="1"/>
          </p:cNvSpPr>
          <p:nvPr>
            <p:ph type="title"/>
          </p:nvPr>
        </p:nvSpPr>
        <p:spPr>
          <a:xfrm>
            <a:off x="431999" y="360000"/>
            <a:ext cx="5237003" cy="387798"/>
          </a:xfrm>
        </p:spPr>
        <p:txBody>
          <a:bodyPr/>
          <a:lstStyle/>
          <a:p>
            <a:r>
              <a:rPr lang="en-US"/>
              <a:t>Click to edit Master title style</a:t>
            </a:r>
            <a:endParaRPr lang="en-GB"/>
          </a:p>
        </p:txBody>
      </p:sp>
      <p:sp>
        <p:nvSpPr>
          <p:cNvPr id="13" name="Text Placeholder 12">
            <a:extLst>
              <a:ext uri="{FF2B5EF4-FFF2-40B4-BE49-F238E27FC236}">
                <a16:creationId xmlns:a16="http://schemas.microsoft.com/office/drawing/2014/main" id="{979D1A4F-D7D6-4056-8928-33D5AA8D24EF}"/>
              </a:ext>
            </a:extLst>
          </p:cNvPr>
          <p:cNvSpPr>
            <a:spLocks noGrp="1"/>
          </p:cNvSpPr>
          <p:nvPr>
            <p:ph type="body" sz="quarter" idx="11" hasCustomPrompt="1"/>
          </p:nvPr>
        </p:nvSpPr>
        <p:spPr>
          <a:xfrm>
            <a:off x="431801" y="905552"/>
            <a:ext cx="5237194" cy="193899"/>
          </a:xfrm>
          <a:prstGeom prst="rect">
            <a:avLst/>
          </a:prstGeom>
        </p:spPr>
        <p:txBody>
          <a:bodyPr wrap="square" lIns="0" tIns="0" rIns="0" bIns="0">
            <a:spAutoFit/>
          </a:bodyPr>
          <a:lstStyle>
            <a:lvl1pPr marL="0" indent="0">
              <a:buNone/>
              <a:defRPr sz="1400" kern="0" cap="all" baseline="0">
                <a:solidFill>
                  <a:srgbClr val="FF6651"/>
                </a:solidFill>
                <a:latin typeface="Franklin Gothic Demi Cond" panose="020B0706030402020204" pitchFamily="34" charset="0"/>
              </a:defRPr>
            </a:lvl1pPr>
          </a:lstStyle>
          <a:p>
            <a:pPr lvl="0"/>
            <a:r>
              <a:rPr lang="en-US"/>
              <a:t>Subheading</a:t>
            </a:r>
            <a:endParaRPr lang="en-GB"/>
          </a:p>
        </p:txBody>
      </p:sp>
      <p:sp>
        <p:nvSpPr>
          <p:cNvPr id="52" name="Picture Placeholder 14">
            <a:extLst>
              <a:ext uri="{FF2B5EF4-FFF2-40B4-BE49-F238E27FC236}">
                <a16:creationId xmlns:a16="http://schemas.microsoft.com/office/drawing/2014/main" id="{1219780D-4F1D-44F4-8450-9B023C0CFBF5}"/>
              </a:ext>
            </a:extLst>
          </p:cNvPr>
          <p:cNvSpPr>
            <a:spLocks noGrp="1"/>
          </p:cNvSpPr>
          <p:nvPr>
            <p:ph type="pic" sz="quarter" idx="42"/>
          </p:nvPr>
        </p:nvSpPr>
        <p:spPr>
          <a:xfrm>
            <a:off x="6096000" y="0"/>
            <a:ext cx="6096000" cy="6858000"/>
          </a:xfrm>
          <a:prstGeom prst="rect">
            <a:avLst/>
          </a:prstGeom>
        </p:spPr>
        <p:txBody>
          <a:bodyPr lIns="0" tIns="0" rIns="0" bIns="0"/>
          <a:lstStyle>
            <a:lvl1pPr marL="0" indent="0">
              <a:buNone/>
              <a:defRPr>
                <a:solidFill>
                  <a:schemeClr val="bg1"/>
                </a:solidFill>
                <a:latin typeface="Franklin Gothic Demi Cond" panose="020B0706030402020204" pitchFamily="34" charset="0"/>
              </a:defRPr>
            </a:lvl1pPr>
          </a:lstStyle>
          <a:p>
            <a:endParaRPr lang="en-GB"/>
          </a:p>
        </p:txBody>
      </p:sp>
      <p:cxnSp>
        <p:nvCxnSpPr>
          <p:cNvPr id="54" name="Straight Connector 53">
            <a:extLst>
              <a:ext uri="{FF2B5EF4-FFF2-40B4-BE49-F238E27FC236}">
                <a16:creationId xmlns:a16="http://schemas.microsoft.com/office/drawing/2014/main" id="{3A2CAB72-3011-42FE-84F7-FC67B655F246}"/>
              </a:ext>
            </a:extLst>
          </p:cNvPr>
          <p:cNvCxnSpPr>
            <a:cxnSpLocks/>
          </p:cNvCxnSpPr>
          <p:nvPr userDrawn="1"/>
        </p:nvCxnSpPr>
        <p:spPr>
          <a:xfrm>
            <a:off x="427666" y="828000"/>
            <a:ext cx="5238000" cy="0"/>
          </a:xfrm>
          <a:prstGeom prst="line">
            <a:avLst/>
          </a:prstGeom>
          <a:ln>
            <a:solidFill>
              <a:srgbClr val="58595B"/>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5849C8A9-8822-4CC8-98C5-C1C30912C8A7}"/>
              </a:ext>
            </a:extLst>
          </p:cNvPr>
          <p:cNvSpPr>
            <a:spLocks noGrp="1"/>
          </p:cNvSpPr>
          <p:nvPr>
            <p:ph type="body" sz="quarter" idx="43" hasCustomPrompt="1"/>
          </p:nvPr>
        </p:nvSpPr>
        <p:spPr>
          <a:xfrm>
            <a:off x="431801" y="1438775"/>
            <a:ext cx="5233866" cy="4794275"/>
          </a:xfrm>
          <a:prstGeom prst="rect">
            <a:avLst/>
          </a:prstGeom>
        </p:spPr>
        <p:txBody>
          <a:bodyPr lIns="0" tIns="0" rIns="0" bIns="0"/>
          <a:lstStyle>
            <a:lvl1pPr marL="0" indent="0">
              <a:spcBef>
                <a:spcPts val="0"/>
              </a:spcBef>
              <a:spcAft>
                <a:spcPts val="1200"/>
              </a:spcAft>
              <a:buNone/>
              <a:defRPr sz="1400">
                <a:latin typeface="FranklinGothicURWLig" panose="00000400000000000000" pitchFamily="50" charset="0"/>
              </a:defRPr>
            </a:lvl1pPr>
            <a:lvl2pPr marL="457200" indent="0">
              <a:buNone/>
              <a:defRPr sz="1800">
                <a:latin typeface="FranklinGothicURWLig" panose="00000400000000000000" pitchFamily="50" charset="0"/>
              </a:defRPr>
            </a:lvl2pPr>
            <a:lvl3pPr marL="914400" indent="0">
              <a:buNone/>
              <a:defRPr sz="1800">
                <a:latin typeface="FranklinGothicURWLig" panose="00000400000000000000" pitchFamily="50" charset="0"/>
              </a:defRPr>
            </a:lvl3pPr>
            <a:lvl4pPr marL="1371600" indent="0">
              <a:buNone/>
              <a:defRPr sz="1800">
                <a:latin typeface="FranklinGothicURWLig" panose="00000400000000000000" pitchFamily="50" charset="0"/>
              </a:defRPr>
            </a:lvl4pPr>
            <a:lvl5pPr marL="1828800" indent="0">
              <a:buNone/>
              <a:defRPr sz="1800">
                <a:latin typeface="FranklinGothicURWLig" panose="00000400000000000000" pitchFamily="50" charset="0"/>
              </a:defRPr>
            </a:lvl5pPr>
          </a:lstStyle>
          <a:p>
            <a:pPr lvl="0"/>
            <a:r>
              <a:rPr lang="en-US"/>
              <a:t>Enter text here</a:t>
            </a:r>
            <a:endParaRPr lang="en-GB"/>
          </a:p>
        </p:txBody>
      </p:sp>
    </p:spTree>
    <p:extLst>
      <p:ext uri="{BB962C8B-B14F-4D97-AF65-F5344CB8AC3E}">
        <p14:creationId xmlns:p14="http://schemas.microsoft.com/office/powerpoint/2010/main" val="22216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 Shape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0CE0710-BEEB-47AA-8824-8B140DAFB1BB}"/>
              </a:ext>
            </a:extLst>
          </p:cNvPr>
          <p:cNvSpPr>
            <a:spLocks noGrp="1"/>
          </p:cNvSpPr>
          <p:nvPr>
            <p:ph type="title"/>
          </p:nvPr>
        </p:nvSpPr>
        <p:spPr/>
        <p:txBody>
          <a:body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DD5373E0-8FAB-4024-BB79-0C8B85266097}"/>
              </a:ext>
            </a:extLst>
          </p:cNvPr>
          <p:cNvSpPr>
            <a:spLocks noGrp="1"/>
          </p:cNvSpPr>
          <p:nvPr>
            <p:ph type="sldNum" sz="quarter" idx="10"/>
          </p:nvPr>
        </p:nvSpPr>
        <p:spPr/>
        <p:txBody>
          <a:bodyPr/>
          <a:lstStyle/>
          <a:p>
            <a:fld id="{D61D1169-7794-4AB7-BA8B-0E4B94ECA1B1}" type="slidenum">
              <a:rPr lang="en-GB" smtClean="0"/>
              <a:pPr/>
              <a:t>‹#›</a:t>
            </a:fld>
            <a:endParaRPr lang="en-GB" dirty="0"/>
          </a:p>
        </p:txBody>
      </p:sp>
      <p:sp>
        <p:nvSpPr>
          <p:cNvPr id="13" name="Text Placeholder 12">
            <a:extLst>
              <a:ext uri="{FF2B5EF4-FFF2-40B4-BE49-F238E27FC236}">
                <a16:creationId xmlns:a16="http://schemas.microsoft.com/office/drawing/2014/main" id="{979D1A4F-D7D6-4056-8928-33D5AA8D24EF}"/>
              </a:ext>
            </a:extLst>
          </p:cNvPr>
          <p:cNvSpPr>
            <a:spLocks noGrp="1"/>
          </p:cNvSpPr>
          <p:nvPr>
            <p:ph type="body" sz="quarter" idx="11" hasCustomPrompt="1"/>
          </p:nvPr>
        </p:nvSpPr>
        <p:spPr>
          <a:xfrm>
            <a:off x="431801" y="905552"/>
            <a:ext cx="5664200" cy="193899"/>
          </a:xfrm>
          <a:prstGeom prst="rect">
            <a:avLst/>
          </a:prstGeom>
        </p:spPr>
        <p:txBody>
          <a:bodyPr wrap="square" lIns="0" tIns="0" rIns="0" bIns="0">
            <a:spAutoFit/>
          </a:bodyPr>
          <a:lstStyle>
            <a:lvl1pPr marL="0" indent="0">
              <a:buNone/>
              <a:defRPr sz="1400" kern="0" cap="all" baseline="0">
                <a:solidFill>
                  <a:srgbClr val="FF6651"/>
                </a:solidFill>
                <a:latin typeface="Franklin Gothic Demi Cond" panose="020B0706030402020204" pitchFamily="34" charset="0"/>
              </a:defRPr>
            </a:lvl1pPr>
          </a:lstStyle>
          <a:p>
            <a:pPr lvl="0"/>
            <a:r>
              <a:rPr lang="en-US" dirty="0"/>
              <a:t>Subheading</a:t>
            </a:r>
            <a:endParaRPr lang="en-GB" dirty="0"/>
          </a:p>
        </p:txBody>
      </p:sp>
      <p:cxnSp>
        <p:nvCxnSpPr>
          <p:cNvPr id="42" name="Straight Connector 41">
            <a:extLst>
              <a:ext uri="{FF2B5EF4-FFF2-40B4-BE49-F238E27FC236}">
                <a16:creationId xmlns:a16="http://schemas.microsoft.com/office/drawing/2014/main" id="{42741D2F-CAE9-4925-84E8-A7E9F3FD94E1}"/>
              </a:ext>
            </a:extLst>
          </p:cNvPr>
          <p:cNvCxnSpPr>
            <a:cxnSpLocks/>
          </p:cNvCxnSpPr>
          <p:nvPr userDrawn="1"/>
        </p:nvCxnSpPr>
        <p:spPr>
          <a:xfrm>
            <a:off x="427666" y="828000"/>
            <a:ext cx="11337428" cy="0"/>
          </a:xfrm>
          <a:prstGeom prst="line">
            <a:avLst/>
          </a:prstGeom>
          <a:ln>
            <a:solidFill>
              <a:srgbClr val="58595B"/>
            </a:solidFill>
          </a:ln>
        </p:spPr>
        <p:style>
          <a:lnRef idx="1">
            <a:schemeClr val="dk1"/>
          </a:lnRef>
          <a:fillRef idx="0">
            <a:schemeClr val="dk1"/>
          </a:fillRef>
          <a:effectRef idx="0">
            <a:schemeClr val="dk1"/>
          </a:effectRef>
          <a:fontRef idx="minor">
            <a:schemeClr val="tx1"/>
          </a:fontRef>
        </p:style>
      </p:cxnSp>
      <p:pic>
        <p:nvPicPr>
          <p:cNvPr id="43" name="Graphic 42">
            <a:extLst>
              <a:ext uri="{FF2B5EF4-FFF2-40B4-BE49-F238E27FC236}">
                <a16:creationId xmlns:a16="http://schemas.microsoft.com/office/drawing/2014/main" id="{5A0B8E6E-776E-420F-9543-E9357D3A12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4285" y="458459"/>
            <a:ext cx="2030809" cy="258467"/>
          </a:xfrm>
          <a:prstGeom prst="rect">
            <a:avLst/>
          </a:prstGeom>
        </p:spPr>
      </p:pic>
      <p:sp>
        <p:nvSpPr>
          <p:cNvPr id="12" name="Picture Placeholder 11">
            <a:extLst>
              <a:ext uri="{FF2B5EF4-FFF2-40B4-BE49-F238E27FC236}">
                <a16:creationId xmlns:a16="http://schemas.microsoft.com/office/drawing/2014/main" id="{A5715D10-847F-4D3D-9E9B-6B9D7080E490}"/>
              </a:ext>
            </a:extLst>
          </p:cNvPr>
          <p:cNvSpPr>
            <a:spLocks noGrp="1"/>
          </p:cNvSpPr>
          <p:nvPr>
            <p:ph type="pic" sz="quarter" idx="12"/>
          </p:nvPr>
        </p:nvSpPr>
        <p:spPr>
          <a:xfrm>
            <a:off x="0" y="1787759"/>
            <a:ext cx="3276383" cy="5065847"/>
          </a:xfrm>
          <a:custGeom>
            <a:avLst/>
            <a:gdLst>
              <a:gd name="connsiteX0" fmla="*/ 0 w 3276383"/>
              <a:gd name="connsiteY0" fmla="*/ 0 h 5065847"/>
              <a:gd name="connsiteX1" fmla="*/ 63 w 3276383"/>
              <a:gd name="connsiteY1" fmla="*/ 0 h 5065847"/>
              <a:gd name="connsiteX2" fmla="*/ 183567 w 3276383"/>
              <a:gd name="connsiteY2" fmla="*/ 161238 h 5065847"/>
              <a:gd name="connsiteX3" fmla="*/ 3061593 w 3276383"/>
              <a:gd name="connsiteY3" fmla="*/ 671579 h 5065847"/>
              <a:gd name="connsiteX4" fmla="*/ 3134173 w 3276383"/>
              <a:gd name="connsiteY4" fmla="*/ 845217 h 5065847"/>
              <a:gd name="connsiteX5" fmla="*/ 3276383 w 3276383"/>
              <a:gd name="connsiteY5" fmla="*/ 1108627 h 5065847"/>
              <a:gd name="connsiteX6" fmla="*/ 1883977 w 3276383"/>
              <a:gd name="connsiteY6" fmla="*/ 5065847 h 5065847"/>
              <a:gd name="connsiteX7" fmla="*/ 898579 w 3276383"/>
              <a:gd name="connsiteY7" fmla="*/ 5065847 h 5065847"/>
              <a:gd name="connsiteX8" fmla="*/ 2031569 w 3276383"/>
              <a:gd name="connsiteY8" fmla="*/ 1427080 h 5065847"/>
              <a:gd name="connsiteX9" fmla="*/ 0 w 3276383"/>
              <a:gd name="connsiteY9" fmla="*/ 1081887 h 5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383" h="5065847">
                <a:moveTo>
                  <a:pt x="0" y="0"/>
                </a:moveTo>
                <a:lnTo>
                  <a:pt x="63" y="0"/>
                </a:lnTo>
                <a:lnTo>
                  <a:pt x="183567" y="161238"/>
                </a:lnTo>
                <a:cubicBezTo>
                  <a:pt x="2015234" y="1765731"/>
                  <a:pt x="1861903" y="1457467"/>
                  <a:pt x="3061593" y="671579"/>
                </a:cubicBezTo>
                <a:lnTo>
                  <a:pt x="3134173" y="845217"/>
                </a:lnTo>
                <a:lnTo>
                  <a:pt x="3276383" y="1108627"/>
                </a:lnTo>
                <a:cubicBezTo>
                  <a:pt x="1690023" y="1599503"/>
                  <a:pt x="1755658" y="1100813"/>
                  <a:pt x="1883977" y="5065847"/>
                </a:cubicBezTo>
                <a:lnTo>
                  <a:pt x="898579" y="5065847"/>
                </a:lnTo>
                <a:cubicBezTo>
                  <a:pt x="857947" y="3028200"/>
                  <a:pt x="1159210" y="2155319"/>
                  <a:pt x="2031569" y="1427080"/>
                </a:cubicBezTo>
                <a:cubicBezTo>
                  <a:pt x="1331286" y="1560608"/>
                  <a:pt x="730497" y="1483859"/>
                  <a:pt x="0" y="1081887"/>
                </a:cubicBezTo>
                <a:close/>
              </a:path>
            </a:pathLst>
          </a:custGeom>
          <a:solidFill>
            <a:srgbClr val="FF6651"/>
          </a:solidFill>
        </p:spPr>
        <p:txBody>
          <a:bodyPr wrap="square">
            <a:noAutofit/>
          </a:bodyPr>
          <a:lstStyle/>
          <a:p>
            <a:endParaRPr lang="en-GB"/>
          </a:p>
        </p:txBody>
      </p:sp>
    </p:spTree>
    <p:extLst>
      <p:ext uri="{BB962C8B-B14F-4D97-AF65-F5344CB8AC3E}">
        <p14:creationId xmlns:p14="http://schemas.microsoft.com/office/powerpoint/2010/main" val="153957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rvice B5">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0CE0710-BEEB-47AA-8824-8B140DAFB1BB}"/>
              </a:ext>
            </a:extLst>
          </p:cNvPr>
          <p:cNvSpPr>
            <a:spLocks noGrp="1"/>
          </p:cNvSpPr>
          <p:nvPr>
            <p:ph type="title"/>
          </p:nvPr>
        </p:nvSpPr>
        <p:spPr>
          <a:xfrm>
            <a:off x="431999" y="360000"/>
            <a:ext cx="7472576" cy="387798"/>
          </a:xfrm>
        </p:spPr>
        <p:txBody>
          <a:bodyPr/>
          <a:lstStyle/>
          <a:p>
            <a:r>
              <a:rPr lang="en-US"/>
              <a:t>Click to edit Master title style</a:t>
            </a:r>
            <a:endParaRPr lang="en-GB"/>
          </a:p>
        </p:txBody>
      </p:sp>
      <p:sp>
        <p:nvSpPr>
          <p:cNvPr id="13" name="Text Placeholder 12">
            <a:extLst>
              <a:ext uri="{FF2B5EF4-FFF2-40B4-BE49-F238E27FC236}">
                <a16:creationId xmlns:a16="http://schemas.microsoft.com/office/drawing/2014/main" id="{979D1A4F-D7D6-4056-8928-33D5AA8D24EF}"/>
              </a:ext>
            </a:extLst>
          </p:cNvPr>
          <p:cNvSpPr>
            <a:spLocks noGrp="1"/>
          </p:cNvSpPr>
          <p:nvPr>
            <p:ph type="body" sz="quarter" idx="11" hasCustomPrompt="1"/>
          </p:nvPr>
        </p:nvSpPr>
        <p:spPr>
          <a:xfrm>
            <a:off x="431800" y="905552"/>
            <a:ext cx="7472849" cy="193899"/>
          </a:xfrm>
          <a:prstGeom prst="rect">
            <a:avLst/>
          </a:prstGeom>
        </p:spPr>
        <p:txBody>
          <a:bodyPr wrap="square" lIns="0" tIns="0" rIns="0" bIns="0">
            <a:spAutoFit/>
          </a:bodyPr>
          <a:lstStyle>
            <a:lvl1pPr marL="0" indent="0">
              <a:buNone/>
              <a:defRPr sz="1400" kern="0" cap="all" baseline="0">
                <a:solidFill>
                  <a:srgbClr val="FF6651"/>
                </a:solidFill>
                <a:latin typeface="Franklin Gothic Demi Cond" panose="020B0706030402020204" pitchFamily="34" charset="0"/>
              </a:defRPr>
            </a:lvl1pPr>
          </a:lstStyle>
          <a:p>
            <a:pPr lvl="0"/>
            <a:r>
              <a:rPr lang="en-US" dirty="0"/>
              <a:t>Subheading</a:t>
            </a:r>
            <a:endParaRPr lang="en-GB" dirty="0"/>
          </a:p>
        </p:txBody>
      </p:sp>
      <p:sp>
        <p:nvSpPr>
          <p:cNvPr id="5" name="Text Placeholder 4">
            <a:extLst>
              <a:ext uri="{FF2B5EF4-FFF2-40B4-BE49-F238E27FC236}">
                <a16:creationId xmlns:a16="http://schemas.microsoft.com/office/drawing/2014/main" id="{5849C8A9-8822-4CC8-98C5-C1C30912C8A7}"/>
              </a:ext>
            </a:extLst>
          </p:cNvPr>
          <p:cNvSpPr>
            <a:spLocks noGrp="1"/>
          </p:cNvSpPr>
          <p:nvPr>
            <p:ph type="body" sz="quarter" idx="43" hasCustomPrompt="1"/>
          </p:nvPr>
        </p:nvSpPr>
        <p:spPr>
          <a:xfrm>
            <a:off x="431800" y="1438776"/>
            <a:ext cx="7472775" cy="4513672"/>
          </a:xfrm>
          <a:prstGeom prst="rect">
            <a:avLst/>
          </a:prstGeom>
        </p:spPr>
        <p:txBody>
          <a:bodyPr lIns="0" tIns="0" rIns="0" bIns="0"/>
          <a:lstStyle>
            <a:lvl1pPr marL="0" indent="0">
              <a:spcBef>
                <a:spcPts val="0"/>
              </a:spcBef>
              <a:spcAft>
                <a:spcPts val="1200"/>
              </a:spcAft>
              <a:buNone/>
              <a:defRPr sz="1400">
                <a:latin typeface="FranklinGothicURWLig" panose="00000400000000000000" pitchFamily="50" charset="0"/>
              </a:defRPr>
            </a:lvl1pPr>
            <a:lvl2pPr marL="457200" indent="0">
              <a:buNone/>
              <a:defRPr sz="1800">
                <a:latin typeface="FranklinGothicURWLig" panose="00000400000000000000" pitchFamily="50" charset="0"/>
              </a:defRPr>
            </a:lvl2pPr>
            <a:lvl3pPr marL="914400" indent="0">
              <a:buNone/>
              <a:defRPr sz="1800">
                <a:latin typeface="FranklinGothicURWLig" panose="00000400000000000000" pitchFamily="50" charset="0"/>
              </a:defRPr>
            </a:lvl3pPr>
            <a:lvl4pPr marL="1371600" indent="0">
              <a:buNone/>
              <a:defRPr sz="1800">
                <a:latin typeface="FranklinGothicURWLig" panose="00000400000000000000" pitchFamily="50" charset="0"/>
              </a:defRPr>
            </a:lvl4pPr>
            <a:lvl5pPr marL="1828800" indent="0">
              <a:buNone/>
              <a:defRPr sz="1800">
                <a:latin typeface="FranklinGothicURWLig" panose="00000400000000000000" pitchFamily="50" charset="0"/>
              </a:defRPr>
            </a:lvl5pPr>
          </a:lstStyle>
          <a:p>
            <a:pPr lvl="0"/>
            <a:r>
              <a:rPr lang="en-US" dirty="0"/>
              <a:t>Enter text here</a:t>
            </a:r>
            <a:endParaRPr lang="en-GB" dirty="0"/>
          </a:p>
        </p:txBody>
      </p:sp>
      <p:sp>
        <p:nvSpPr>
          <p:cNvPr id="2" name="Slide Number Placeholder 1">
            <a:extLst>
              <a:ext uri="{FF2B5EF4-FFF2-40B4-BE49-F238E27FC236}">
                <a16:creationId xmlns:a16="http://schemas.microsoft.com/office/drawing/2014/main" id="{35C0555A-ED7F-48C1-84B2-AF4E9BC55385}"/>
              </a:ext>
            </a:extLst>
          </p:cNvPr>
          <p:cNvSpPr>
            <a:spLocks noGrp="1"/>
          </p:cNvSpPr>
          <p:nvPr>
            <p:ph type="sldNum" sz="quarter" idx="48"/>
          </p:nvPr>
        </p:nvSpPr>
        <p:spPr/>
        <p:txBody>
          <a:bodyPr/>
          <a:lstStyle/>
          <a:p>
            <a:fld id="{D61D1169-7794-4AB7-BA8B-0E4B94ECA1B1}" type="slidenum">
              <a:rPr lang="en-GB" smtClean="0"/>
              <a:pPr/>
              <a:t>‹#›</a:t>
            </a:fld>
            <a:endParaRPr lang="en-GB" dirty="0"/>
          </a:p>
        </p:txBody>
      </p:sp>
      <p:sp>
        <p:nvSpPr>
          <p:cNvPr id="7" name="Picture Placeholder 6">
            <a:extLst>
              <a:ext uri="{FF2B5EF4-FFF2-40B4-BE49-F238E27FC236}">
                <a16:creationId xmlns:a16="http://schemas.microsoft.com/office/drawing/2014/main" id="{64326C8F-F8C8-4A6F-8F39-170E65097387}"/>
              </a:ext>
            </a:extLst>
          </p:cNvPr>
          <p:cNvSpPr>
            <a:spLocks noGrp="1"/>
          </p:cNvSpPr>
          <p:nvPr>
            <p:ph type="pic" sz="quarter" idx="49"/>
          </p:nvPr>
        </p:nvSpPr>
        <p:spPr>
          <a:xfrm>
            <a:off x="6130925" y="994"/>
            <a:ext cx="6052019" cy="6857007"/>
          </a:xfrm>
          <a:custGeom>
            <a:avLst/>
            <a:gdLst>
              <a:gd name="connsiteX0" fmla="*/ 0 w 6052019"/>
              <a:gd name="connsiteY0" fmla="*/ 0 h 6857007"/>
              <a:gd name="connsiteX1" fmla="*/ 1820534 w 6052019"/>
              <a:gd name="connsiteY1" fmla="*/ 0 h 6857007"/>
              <a:gd name="connsiteX2" fmla="*/ 6052019 w 6052019"/>
              <a:gd name="connsiteY2" fmla="*/ 2067339 h 6857007"/>
              <a:gd name="connsiteX3" fmla="*/ 6051225 w 6052019"/>
              <a:gd name="connsiteY3" fmla="*/ 2635261 h 6857007"/>
              <a:gd name="connsiteX4" fmla="*/ 4132857 w 6052019"/>
              <a:gd name="connsiteY4" fmla="*/ 6493231 h 6857007"/>
              <a:gd name="connsiteX5" fmla="*/ 4102040 w 6052019"/>
              <a:gd name="connsiteY5" fmla="*/ 6857007 h 6857007"/>
              <a:gd name="connsiteX6" fmla="*/ 2759927 w 6052019"/>
              <a:gd name="connsiteY6" fmla="*/ 6857007 h 6857007"/>
              <a:gd name="connsiteX7" fmla="*/ 2818066 w 6052019"/>
              <a:gd name="connsiteY7" fmla="*/ 6451247 h 6857007"/>
              <a:gd name="connsiteX8" fmla="*/ 4818375 w 6052019"/>
              <a:gd name="connsiteY8" fmla="*/ 2782956 h 6857007"/>
              <a:gd name="connsiteX9" fmla="*/ 186323 w 6052019"/>
              <a:gd name="connsiteY9" fmla="*/ 207689 h 6857007"/>
              <a:gd name="connsiteX10" fmla="*/ 0 w 6052019"/>
              <a:gd name="connsiteY10" fmla="*/ 2318 h 685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2019" h="6857007">
                <a:moveTo>
                  <a:pt x="0" y="0"/>
                </a:moveTo>
                <a:lnTo>
                  <a:pt x="1820534" y="0"/>
                </a:lnTo>
                <a:cubicBezTo>
                  <a:pt x="4622772" y="3137187"/>
                  <a:pt x="4451223" y="2913954"/>
                  <a:pt x="6052019" y="2067339"/>
                </a:cubicBezTo>
                <a:lnTo>
                  <a:pt x="6051225" y="2635261"/>
                </a:lnTo>
                <a:cubicBezTo>
                  <a:pt x="4503535" y="2870005"/>
                  <a:pt x="4449199" y="2776415"/>
                  <a:pt x="4132857" y="6493231"/>
                </a:cubicBezTo>
                <a:lnTo>
                  <a:pt x="4102040" y="6857007"/>
                </a:lnTo>
                <a:lnTo>
                  <a:pt x="2759927" y="6857007"/>
                </a:lnTo>
                <a:lnTo>
                  <a:pt x="2818066" y="6451247"/>
                </a:lnTo>
                <a:cubicBezTo>
                  <a:pt x="3131001" y="4454338"/>
                  <a:pt x="3698731" y="3513296"/>
                  <a:pt x="4818375" y="2782956"/>
                </a:cubicBezTo>
                <a:cubicBezTo>
                  <a:pt x="3242761" y="2894647"/>
                  <a:pt x="2107600" y="2304900"/>
                  <a:pt x="186323" y="207689"/>
                </a:cubicBezTo>
                <a:lnTo>
                  <a:pt x="0" y="2318"/>
                </a:lnTo>
                <a:close/>
              </a:path>
            </a:pathLst>
          </a:custGeom>
          <a:solidFill>
            <a:srgbClr val="FF6651"/>
          </a:solidFill>
        </p:spPr>
        <p:txBody>
          <a:bodyPr wrap="square">
            <a:noAutofit/>
          </a:bodyPr>
          <a:lstStyle/>
          <a:p>
            <a:endParaRPr lang="en-GB"/>
          </a:p>
        </p:txBody>
      </p:sp>
    </p:spTree>
    <p:extLst>
      <p:ext uri="{BB962C8B-B14F-4D97-AF65-F5344CB8AC3E}">
        <p14:creationId xmlns:p14="http://schemas.microsoft.com/office/powerpoint/2010/main" val="3278653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B4">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0CE0710-BEEB-47AA-8824-8B140DAFB1BB}"/>
              </a:ext>
            </a:extLst>
          </p:cNvPr>
          <p:cNvSpPr>
            <a:spLocks noGrp="1"/>
          </p:cNvSpPr>
          <p:nvPr>
            <p:ph type="title"/>
          </p:nvPr>
        </p:nvSpPr>
        <p:spPr>
          <a:xfrm>
            <a:off x="431999" y="360000"/>
            <a:ext cx="7472576" cy="387798"/>
          </a:xfrm>
        </p:spPr>
        <p:txBody>
          <a:bodyPr/>
          <a:lstStyle/>
          <a:p>
            <a:r>
              <a:rPr lang="en-US"/>
              <a:t>Click to edit Master title style</a:t>
            </a:r>
            <a:endParaRPr lang="en-GB"/>
          </a:p>
        </p:txBody>
      </p:sp>
      <p:sp>
        <p:nvSpPr>
          <p:cNvPr id="13" name="Text Placeholder 12">
            <a:extLst>
              <a:ext uri="{FF2B5EF4-FFF2-40B4-BE49-F238E27FC236}">
                <a16:creationId xmlns:a16="http://schemas.microsoft.com/office/drawing/2014/main" id="{979D1A4F-D7D6-4056-8928-33D5AA8D24EF}"/>
              </a:ext>
            </a:extLst>
          </p:cNvPr>
          <p:cNvSpPr>
            <a:spLocks noGrp="1"/>
          </p:cNvSpPr>
          <p:nvPr>
            <p:ph type="body" sz="quarter" idx="11" hasCustomPrompt="1"/>
          </p:nvPr>
        </p:nvSpPr>
        <p:spPr>
          <a:xfrm>
            <a:off x="431800" y="905552"/>
            <a:ext cx="7472849" cy="193899"/>
          </a:xfrm>
          <a:prstGeom prst="rect">
            <a:avLst/>
          </a:prstGeom>
        </p:spPr>
        <p:txBody>
          <a:bodyPr wrap="square" lIns="0" tIns="0" rIns="0" bIns="0">
            <a:spAutoFit/>
          </a:bodyPr>
          <a:lstStyle>
            <a:lvl1pPr marL="0" indent="0">
              <a:buNone/>
              <a:defRPr sz="1400" kern="0" cap="all" baseline="0">
                <a:solidFill>
                  <a:srgbClr val="FF6651"/>
                </a:solidFill>
                <a:latin typeface="Franklin Gothic Demi Cond" panose="020B0706030402020204" pitchFamily="34" charset="0"/>
              </a:defRPr>
            </a:lvl1pPr>
          </a:lstStyle>
          <a:p>
            <a:pPr lvl="0"/>
            <a:r>
              <a:rPr lang="en-US" dirty="0"/>
              <a:t>Subheading</a:t>
            </a:r>
            <a:endParaRPr lang="en-GB" dirty="0"/>
          </a:p>
        </p:txBody>
      </p:sp>
      <p:sp>
        <p:nvSpPr>
          <p:cNvPr id="5" name="Text Placeholder 4">
            <a:extLst>
              <a:ext uri="{FF2B5EF4-FFF2-40B4-BE49-F238E27FC236}">
                <a16:creationId xmlns:a16="http://schemas.microsoft.com/office/drawing/2014/main" id="{5849C8A9-8822-4CC8-98C5-C1C30912C8A7}"/>
              </a:ext>
            </a:extLst>
          </p:cNvPr>
          <p:cNvSpPr>
            <a:spLocks noGrp="1"/>
          </p:cNvSpPr>
          <p:nvPr>
            <p:ph type="body" sz="quarter" idx="43" hasCustomPrompt="1"/>
          </p:nvPr>
        </p:nvSpPr>
        <p:spPr>
          <a:xfrm>
            <a:off x="431800" y="1438776"/>
            <a:ext cx="7472775" cy="4513672"/>
          </a:xfrm>
          <a:prstGeom prst="rect">
            <a:avLst/>
          </a:prstGeom>
        </p:spPr>
        <p:txBody>
          <a:bodyPr lIns="0" tIns="0" rIns="0" bIns="0"/>
          <a:lstStyle>
            <a:lvl1pPr marL="0" indent="0">
              <a:spcBef>
                <a:spcPts val="0"/>
              </a:spcBef>
              <a:spcAft>
                <a:spcPts val="1200"/>
              </a:spcAft>
              <a:buNone/>
              <a:defRPr sz="1400">
                <a:latin typeface="FranklinGothicURWLig" panose="00000400000000000000" pitchFamily="50" charset="0"/>
              </a:defRPr>
            </a:lvl1pPr>
            <a:lvl2pPr marL="457200" indent="0">
              <a:buNone/>
              <a:defRPr sz="1800">
                <a:latin typeface="FranklinGothicURWLig" panose="00000400000000000000" pitchFamily="50" charset="0"/>
              </a:defRPr>
            </a:lvl2pPr>
            <a:lvl3pPr marL="914400" indent="0">
              <a:buNone/>
              <a:defRPr sz="1800">
                <a:latin typeface="FranklinGothicURWLig" panose="00000400000000000000" pitchFamily="50" charset="0"/>
              </a:defRPr>
            </a:lvl3pPr>
            <a:lvl4pPr marL="1371600" indent="0">
              <a:buNone/>
              <a:defRPr sz="1800">
                <a:latin typeface="FranklinGothicURWLig" panose="00000400000000000000" pitchFamily="50" charset="0"/>
              </a:defRPr>
            </a:lvl4pPr>
            <a:lvl5pPr marL="1828800" indent="0">
              <a:buNone/>
              <a:defRPr sz="1800">
                <a:latin typeface="FranklinGothicURWLig" panose="00000400000000000000" pitchFamily="50" charset="0"/>
              </a:defRPr>
            </a:lvl5pPr>
          </a:lstStyle>
          <a:p>
            <a:pPr lvl="0"/>
            <a:r>
              <a:rPr lang="en-US" dirty="0"/>
              <a:t>Enter text here</a:t>
            </a:r>
            <a:endParaRPr lang="en-GB" dirty="0"/>
          </a:p>
        </p:txBody>
      </p:sp>
      <p:sp>
        <p:nvSpPr>
          <p:cNvPr id="2" name="Slide Number Placeholder 1">
            <a:extLst>
              <a:ext uri="{FF2B5EF4-FFF2-40B4-BE49-F238E27FC236}">
                <a16:creationId xmlns:a16="http://schemas.microsoft.com/office/drawing/2014/main" id="{35C0555A-ED7F-48C1-84B2-AF4E9BC55385}"/>
              </a:ext>
            </a:extLst>
          </p:cNvPr>
          <p:cNvSpPr>
            <a:spLocks noGrp="1"/>
          </p:cNvSpPr>
          <p:nvPr>
            <p:ph type="sldNum" sz="quarter" idx="48"/>
          </p:nvPr>
        </p:nvSpPr>
        <p:spPr/>
        <p:txBody>
          <a:bodyPr/>
          <a:lstStyle/>
          <a:p>
            <a:fld id="{D61D1169-7794-4AB7-BA8B-0E4B94ECA1B1}" type="slidenum">
              <a:rPr lang="en-GB" smtClean="0"/>
              <a:pPr/>
              <a:t>‹#›</a:t>
            </a:fld>
            <a:endParaRPr lang="en-GB" dirty="0"/>
          </a:p>
        </p:txBody>
      </p:sp>
      <p:sp>
        <p:nvSpPr>
          <p:cNvPr id="7" name="Picture Placeholder 6">
            <a:extLst>
              <a:ext uri="{FF2B5EF4-FFF2-40B4-BE49-F238E27FC236}">
                <a16:creationId xmlns:a16="http://schemas.microsoft.com/office/drawing/2014/main" id="{D257F8AD-8474-4D36-B249-8FCE65C1DC40}"/>
              </a:ext>
            </a:extLst>
          </p:cNvPr>
          <p:cNvSpPr>
            <a:spLocks noGrp="1"/>
          </p:cNvSpPr>
          <p:nvPr>
            <p:ph type="pic" sz="quarter" idx="49"/>
          </p:nvPr>
        </p:nvSpPr>
        <p:spPr>
          <a:xfrm>
            <a:off x="4868813" y="3428978"/>
            <a:ext cx="7318425" cy="3425949"/>
          </a:xfrm>
          <a:custGeom>
            <a:avLst/>
            <a:gdLst>
              <a:gd name="connsiteX0" fmla="*/ 5657333 w 7318425"/>
              <a:gd name="connsiteY0" fmla="*/ 860 h 3425949"/>
              <a:gd name="connsiteX1" fmla="*/ 6904303 w 7318425"/>
              <a:gd name="connsiteY1" fmla="*/ 901662 h 3425949"/>
              <a:gd name="connsiteX2" fmla="*/ 7318425 w 7318425"/>
              <a:gd name="connsiteY2" fmla="*/ 1556728 h 3425949"/>
              <a:gd name="connsiteX3" fmla="*/ 7318425 w 7318425"/>
              <a:gd name="connsiteY3" fmla="*/ 3265450 h 3425949"/>
              <a:gd name="connsiteX4" fmla="*/ 6128225 w 7318425"/>
              <a:gd name="connsiteY4" fmla="*/ 1385984 h 3425949"/>
              <a:gd name="connsiteX5" fmla="*/ 4463901 w 7318425"/>
              <a:gd name="connsiteY5" fmla="*/ 749972 h 3425949"/>
              <a:gd name="connsiteX6" fmla="*/ 2911358 w 7318425"/>
              <a:gd name="connsiteY6" fmla="*/ 1941017 h 3425949"/>
              <a:gd name="connsiteX7" fmla="*/ 1344866 w 7318425"/>
              <a:gd name="connsiteY7" fmla="*/ 3425949 h 3425949"/>
              <a:gd name="connsiteX8" fmla="*/ 0 w 7318425"/>
              <a:gd name="connsiteY8" fmla="*/ 3425949 h 3425949"/>
              <a:gd name="connsiteX9" fmla="*/ 4442397 w 7318425"/>
              <a:gd name="connsiteY9" fmla="*/ 444461 h 3425949"/>
              <a:gd name="connsiteX10" fmla="*/ 4562509 w 7318425"/>
              <a:gd name="connsiteY10" fmla="*/ 366970 h 3425949"/>
              <a:gd name="connsiteX11" fmla="*/ 4722335 w 7318425"/>
              <a:gd name="connsiteY11" fmla="*/ 272624 h 3425949"/>
              <a:gd name="connsiteX12" fmla="*/ 5657333 w 7318425"/>
              <a:gd name="connsiteY12" fmla="*/ 860 h 34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8425" h="3425949">
                <a:moveTo>
                  <a:pt x="5657333" y="860"/>
                </a:moveTo>
                <a:cubicBezTo>
                  <a:pt x="6130554" y="18833"/>
                  <a:pt x="6534039" y="318659"/>
                  <a:pt x="6904303" y="901662"/>
                </a:cubicBezTo>
                <a:lnTo>
                  <a:pt x="7318425" y="1556728"/>
                </a:lnTo>
                <a:lnTo>
                  <a:pt x="7318425" y="3265450"/>
                </a:lnTo>
                <a:lnTo>
                  <a:pt x="6128225" y="1385984"/>
                </a:lnTo>
                <a:cubicBezTo>
                  <a:pt x="5919580" y="1056451"/>
                  <a:pt x="5479815" y="176147"/>
                  <a:pt x="4463901" y="749972"/>
                </a:cubicBezTo>
                <a:cubicBezTo>
                  <a:pt x="4463901" y="749972"/>
                  <a:pt x="3857723" y="1109339"/>
                  <a:pt x="2911358" y="1941017"/>
                </a:cubicBezTo>
                <a:cubicBezTo>
                  <a:pt x="2400107" y="2390662"/>
                  <a:pt x="1875877" y="2902881"/>
                  <a:pt x="1344866" y="3425949"/>
                </a:cubicBezTo>
                <a:lnTo>
                  <a:pt x="0" y="3425949"/>
                </a:lnTo>
                <a:lnTo>
                  <a:pt x="4442397" y="444461"/>
                </a:lnTo>
                <a:cubicBezTo>
                  <a:pt x="4480174" y="418114"/>
                  <a:pt x="4520276" y="391767"/>
                  <a:pt x="4562509" y="366970"/>
                </a:cubicBezTo>
                <a:cubicBezTo>
                  <a:pt x="4616560" y="332680"/>
                  <a:pt x="4669447" y="301102"/>
                  <a:pt x="4722335" y="272624"/>
                </a:cubicBezTo>
                <a:cubicBezTo>
                  <a:pt x="5064363" y="80760"/>
                  <a:pt x="5373401" y="-9924"/>
                  <a:pt x="5657333" y="860"/>
                </a:cubicBezTo>
                <a:close/>
              </a:path>
            </a:pathLst>
          </a:custGeom>
          <a:solidFill>
            <a:srgbClr val="FF6651"/>
          </a:solidFill>
        </p:spPr>
        <p:txBody>
          <a:bodyPr wrap="square">
            <a:noAutofit/>
          </a:bodyPr>
          <a:lstStyle/>
          <a:p>
            <a:endParaRPr lang="en-GB" dirty="0"/>
          </a:p>
        </p:txBody>
      </p:sp>
    </p:spTree>
    <p:extLst>
      <p:ext uri="{BB962C8B-B14F-4D97-AF65-F5344CB8AC3E}">
        <p14:creationId xmlns:p14="http://schemas.microsoft.com/office/powerpoint/2010/main" val="194694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0CE0710-BEEB-47AA-8824-8B140DAFB1BB}"/>
              </a:ext>
            </a:extLst>
          </p:cNvPr>
          <p:cNvSpPr>
            <a:spLocks noGrp="1"/>
          </p:cNvSpPr>
          <p:nvPr>
            <p:ph type="title"/>
          </p:nvPr>
        </p:nvSpPr>
        <p:spPr/>
        <p:txBody>
          <a:body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DD5373E0-8FAB-4024-BB79-0C8B85266097}"/>
              </a:ext>
            </a:extLst>
          </p:cNvPr>
          <p:cNvSpPr>
            <a:spLocks noGrp="1"/>
          </p:cNvSpPr>
          <p:nvPr>
            <p:ph type="sldNum" sz="quarter" idx="10"/>
          </p:nvPr>
        </p:nvSpPr>
        <p:spPr/>
        <p:txBody>
          <a:bodyPr/>
          <a:lstStyle/>
          <a:p>
            <a:fld id="{D61D1169-7794-4AB7-BA8B-0E4B94ECA1B1}" type="slidenum">
              <a:rPr lang="en-GB" smtClean="0"/>
              <a:pPr/>
              <a:t>‹#›</a:t>
            </a:fld>
            <a:endParaRPr lang="en-GB"/>
          </a:p>
        </p:txBody>
      </p:sp>
      <p:sp>
        <p:nvSpPr>
          <p:cNvPr id="13" name="Text Placeholder 12">
            <a:extLst>
              <a:ext uri="{FF2B5EF4-FFF2-40B4-BE49-F238E27FC236}">
                <a16:creationId xmlns:a16="http://schemas.microsoft.com/office/drawing/2014/main" id="{979D1A4F-D7D6-4056-8928-33D5AA8D24EF}"/>
              </a:ext>
            </a:extLst>
          </p:cNvPr>
          <p:cNvSpPr>
            <a:spLocks noGrp="1"/>
          </p:cNvSpPr>
          <p:nvPr>
            <p:ph type="body" sz="quarter" idx="11" hasCustomPrompt="1"/>
          </p:nvPr>
        </p:nvSpPr>
        <p:spPr>
          <a:xfrm>
            <a:off x="431801" y="905552"/>
            <a:ext cx="5664200" cy="193899"/>
          </a:xfrm>
          <a:prstGeom prst="rect">
            <a:avLst/>
          </a:prstGeom>
        </p:spPr>
        <p:txBody>
          <a:bodyPr wrap="square" lIns="0" tIns="0" rIns="0" bIns="0">
            <a:spAutoFit/>
          </a:bodyPr>
          <a:lstStyle>
            <a:lvl1pPr marL="0" indent="0">
              <a:buNone/>
              <a:defRPr sz="1400" kern="0" cap="all" baseline="0">
                <a:solidFill>
                  <a:srgbClr val="FF6651"/>
                </a:solidFill>
                <a:latin typeface="Franklin Gothic Demi Cond" panose="020B0706030402020204" pitchFamily="34" charset="0"/>
              </a:defRPr>
            </a:lvl1pPr>
          </a:lstStyle>
          <a:p>
            <a:pPr lvl="0"/>
            <a:r>
              <a:rPr lang="en-US"/>
              <a:t>Subheading</a:t>
            </a:r>
            <a:endParaRPr lang="en-GB"/>
          </a:p>
        </p:txBody>
      </p:sp>
      <p:cxnSp>
        <p:nvCxnSpPr>
          <p:cNvPr id="42" name="Straight Connector 41">
            <a:extLst>
              <a:ext uri="{FF2B5EF4-FFF2-40B4-BE49-F238E27FC236}">
                <a16:creationId xmlns:a16="http://schemas.microsoft.com/office/drawing/2014/main" id="{42741D2F-CAE9-4925-84E8-A7E9F3FD94E1}"/>
              </a:ext>
            </a:extLst>
          </p:cNvPr>
          <p:cNvCxnSpPr>
            <a:cxnSpLocks/>
          </p:cNvCxnSpPr>
          <p:nvPr userDrawn="1"/>
        </p:nvCxnSpPr>
        <p:spPr>
          <a:xfrm>
            <a:off x="427666" y="828000"/>
            <a:ext cx="11337428" cy="0"/>
          </a:xfrm>
          <a:prstGeom prst="line">
            <a:avLst/>
          </a:prstGeom>
          <a:ln>
            <a:solidFill>
              <a:srgbClr val="58595B"/>
            </a:solidFill>
          </a:ln>
        </p:spPr>
        <p:style>
          <a:lnRef idx="1">
            <a:schemeClr val="dk1"/>
          </a:lnRef>
          <a:fillRef idx="0">
            <a:schemeClr val="dk1"/>
          </a:fillRef>
          <a:effectRef idx="0">
            <a:schemeClr val="dk1"/>
          </a:effectRef>
          <a:fontRef idx="minor">
            <a:schemeClr val="tx1"/>
          </a:fontRef>
        </p:style>
      </p:cxnSp>
      <p:pic>
        <p:nvPicPr>
          <p:cNvPr id="43" name="Graphic 42">
            <a:extLst>
              <a:ext uri="{FF2B5EF4-FFF2-40B4-BE49-F238E27FC236}">
                <a16:creationId xmlns:a16="http://schemas.microsoft.com/office/drawing/2014/main" id="{5A0B8E6E-776E-420F-9543-E9357D3A12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4285" y="458459"/>
            <a:ext cx="2030809" cy="258467"/>
          </a:xfrm>
          <a:prstGeom prst="rect">
            <a:avLst/>
          </a:prstGeom>
        </p:spPr>
      </p:pic>
    </p:spTree>
    <p:extLst>
      <p:ext uri="{BB962C8B-B14F-4D97-AF65-F5344CB8AC3E}">
        <p14:creationId xmlns:p14="http://schemas.microsoft.com/office/powerpoint/2010/main" val="3593708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4" b="0" i="0">
                <a:solidFill>
                  <a:srgbClr val="FF6651"/>
                </a:solidFill>
                <a:latin typeface="Franklin Gothic Demi Cond"/>
                <a:cs typeface="Franklin Gothic Demi Cond"/>
              </a:defRPr>
            </a:lvl1pPr>
          </a:lstStyle>
          <a:p>
            <a:endParaRPr/>
          </a:p>
        </p:txBody>
      </p:sp>
      <p:sp>
        <p:nvSpPr>
          <p:cNvPr id="3" name="Holder 3"/>
          <p:cNvSpPr>
            <a:spLocks noGrp="1"/>
          </p:cNvSpPr>
          <p:nvPr>
            <p:ph sz="half" idx="2"/>
          </p:nvPr>
        </p:nvSpPr>
        <p:spPr>
          <a:xfrm>
            <a:off x="609600" y="1577340"/>
            <a:ext cx="5303519" cy="3903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499879" y="1122269"/>
            <a:ext cx="4569908" cy="122149"/>
          </a:xfrm>
          <a:prstGeom prst="rect">
            <a:avLst/>
          </a:prstGeom>
        </p:spPr>
        <p:txBody>
          <a:bodyPr wrap="square" lIns="0" tIns="0" rIns="0" bIns="0">
            <a:spAutoFit/>
          </a:bodyPr>
          <a:lstStyle>
            <a:lvl1pPr>
              <a:defRPr sz="882" b="1" i="0">
                <a:solidFill>
                  <a:srgbClr val="FF6651"/>
                </a:solidFill>
                <a:latin typeface="Classico"/>
                <a:cs typeface="Classico"/>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5/20/2024</a:t>
            </a:fld>
            <a:endParaRPr lang="en-US"/>
          </a:p>
        </p:txBody>
      </p:sp>
      <p:sp>
        <p:nvSpPr>
          <p:cNvPr id="7" name="Holder 7"/>
          <p:cNvSpPr>
            <a:spLocks noGrp="1"/>
          </p:cNvSpPr>
          <p:nvPr>
            <p:ph type="sldNum" sz="quarter" idx="7"/>
          </p:nvPr>
        </p:nvSpPr>
        <p:spPr/>
        <p:txBody>
          <a:bodyPr lIns="0" tIns="0" rIns="0" bIns="0"/>
          <a:lstStyle>
            <a:lvl1pPr>
              <a:defRPr sz="705" b="0" i="0">
                <a:solidFill>
                  <a:srgbClr val="58595B"/>
                </a:solidFill>
                <a:latin typeface="FranklinGothicURW-Lig"/>
                <a:cs typeface="FranklinGothicURW-Lig"/>
              </a:defRPr>
            </a:lvl1pPr>
          </a:lstStyle>
          <a:p>
            <a:pPr marL="155629">
              <a:spcBef>
                <a:spcPts val="436"/>
              </a:spcBef>
            </a:pPr>
            <a:fld id="{81D60167-4931-47E6-BA6A-407CBD079E47}" type="slidenum">
              <a:rPr lang="en-US" smtClean="0"/>
              <a:pPr marL="155629">
                <a:spcBef>
                  <a:spcPts val="436"/>
                </a:spcBef>
              </a:pPr>
              <a:t>‹#›</a:t>
            </a:fld>
            <a:endParaRPr lang="en-US"/>
          </a:p>
        </p:txBody>
      </p:sp>
    </p:spTree>
    <p:extLst>
      <p:ext uri="{BB962C8B-B14F-4D97-AF65-F5344CB8AC3E}">
        <p14:creationId xmlns:p14="http://schemas.microsoft.com/office/powerpoint/2010/main" val="1873067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1B9D5-2166-6161-98D6-6D4B2035B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A8DBEC-C508-2B87-A283-0A858EB7A0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D4EE9-9255-516E-75E3-42138458BFFD}"/>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5" name="Footer Placeholder 4">
            <a:extLst>
              <a:ext uri="{FF2B5EF4-FFF2-40B4-BE49-F238E27FC236}">
                <a16:creationId xmlns:a16="http://schemas.microsoft.com/office/drawing/2014/main" id="{6A791CBE-EF7F-45A5-7CB1-95F314E36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522BF-5089-D819-F356-40CDA6446139}"/>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291049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F8E0E-FBDF-CB6E-E8FC-A4DB00CD70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C8E0EE-12E6-3FC7-2DA3-D0204CD350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8D8BE-C0B9-D29B-C12C-20341009317A}"/>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5" name="Footer Placeholder 4">
            <a:extLst>
              <a:ext uri="{FF2B5EF4-FFF2-40B4-BE49-F238E27FC236}">
                <a16:creationId xmlns:a16="http://schemas.microsoft.com/office/drawing/2014/main" id="{96295FAD-58C2-99E6-83EF-66D169270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B8DA9-1D6C-B3B9-98AC-A42540A247F8}"/>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28483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AD57-E7DB-CAAB-43B9-A20BF670C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0255-6A82-0CA5-0EBD-5F80C3198E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75949E-A040-8A29-F162-115D6D416F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4719D8-DC9A-71DA-E502-8F8F8C703059}"/>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6" name="Footer Placeholder 5">
            <a:extLst>
              <a:ext uri="{FF2B5EF4-FFF2-40B4-BE49-F238E27FC236}">
                <a16:creationId xmlns:a16="http://schemas.microsoft.com/office/drawing/2014/main" id="{D4D3C45D-D20D-2FC0-A66A-785B487118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E8A55-EDA6-65AF-454D-9FF944535EF9}"/>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2091232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2CFD-F592-6DB8-9D1E-AC2E9AEDC2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D5E2C1-F218-08B1-B72F-74752F231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047FC-6B1B-02F5-8284-5059D3D63D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BABF48-4851-8E33-5F94-EF7D57C80A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393C6-7D3F-4CCE-07C9-8829E77B48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AAE78C-95D7-CF2A-31EC-3D0ED632FDC6}"/>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8" name="Footer Placeholder 7">
            <a:extLst>
              <a:ext uri="{FF2B5EF4-FFF2-40B4-BE49-F238E27FC236}">
                <a16:creationId xmlns:a16="http://schemas.microsoft.com/office/drawing/2014/main" id="{8626D91E-41B7-F1BB-6285-0511B6D4C8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1B863F-230C-680F-B5F6-D2383D0ABCE1}"/>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250736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8094-77A7-9001-DA0E-EAFA222AE4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93FAA8-16AC-A7BF-7F4B-10E346BEBD5C}"/>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4" name="Footer Placeholder 3">
            <a:extLst>
              <a:ext uri="{FF2B5EF4-FFF2-40B4-BE49-F238E27FC236}">
                <a16:creationId xmlns:a16="http://schemas.microsoft.com/office/drawing/2014/main" id="{D0FE0E52-EBC5-560E-9232-96E2126BD6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CA0C6A-CA4C-FB59-E8D4-653DA473165F}"/>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295842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66E645-8592-8788-2DB0-EE246937387F}"/>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3" name="Footer Placeholder 2">
            <a:extLst>
              <a:ext uri="{FF2B5EF4-FFF2-40B4-BE49-F238E27FC236}">
                <a16:creationId xmlns:a16="http://schemas.microsoft.com/office/drawing/2014/main" id="{42F63317-670B-A021-507E-0FE4BF356C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0608EF-DF54-EBDD-0582-6103543B6838}"/>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2894802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CB9E-5DBA-ED16-13B5-DC89C8A52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C9BBDD-F4F5-61B3-0A55-8682C514F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ABC41B-922D-F917-0030-4EE71E18D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5754D-10D2-1F12-C80A-9811CC3634F5}"/>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6" name="Footer Placeholder 5">
            <a:extLst>
              <a:ext uri="{FF2B5EF4-FFF2-40B4-BE49-F238E27FC236}">
                <a16:creationId xmlns:a16="http://schemas.microsoft.com/office/drawing/2014/main" id="{5F04382A-A7EC-9FC3-5964-E990709CA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FFD96-FB77-122A-D991-29EAA875C0F6}"/>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3017753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DDB5-2FF0-7708-C176-36B42D464F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EDE015-C031-917E-596C-1EE461AA5E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4E6A80-F31D-EDDF-D408-027B53801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EABB4-1903-E64B-E22A-FD2B02284DF3}"/>
              </a:ext>
            </a:extLst>
          </p:cNvPr>
          <p:cNvSpPr>
            <a:spLocks noGrp="1"/>
          </p:cNvSpPr>
          <p:nvPr>
            <p:ph type="dt" sz="half" idx="10"/>
          </p:nvPr>
        </p:nvSpPr>
        <p:spPr/>
        <p:txBody>
          <a:bodyPr/>
          <a:lstStyle/>
          <a:p>
            <a:fld id="{078D2D61-5391-43C4-96C4-8DA8263BEBFE}" type="datetimeFigureOut">
              <a:rPr lang="en-US" smtClean="0"/>
              <a:t>5/20/2024</a:t>
            </a:fld>
            <a:endParaRPr lang="en-US"/>
          </a:p>
        </p:txBody>
      </p:sp>
      <p:sp>
        <p:nvSpPr>
          <p:cNvPr id="6" name="Footer Placeholder 5">
            <a:extLst>
              <a:ext uri="{FF2B5EF4-FFF2-40B4-BE49-F238E27FC236}">
                <a16:creationId xmlns:a16="http://schemas.microsoft.com/office/drawing/2014/main" id="{53A865EF-ABF7-E1AF-3AFD-D8A16338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3A497-FC41-99DE-19A3-9726D0F6D060}"/>
              </a:ext>
            </a:extLst>
          </p:cNvPr>
          <p:cNvSpPr>
            <a:spLocks noGrp="1"/>
          </p:cNvSpPr>
          <p:nvPr>
            <p:ph type="sldNum" sz="quarter" idx="12"/>
          </p:nvPr>
        </p:nvSpPr>
        <p:spPr/>
        <p:txBody>
          <a:bodyPr/>
          <a:lstStyle/>
          <a:p>
            <a:fld id="{8C94254A-E13D-4668-9DEB-C1C61D12D521}" type="slidenum">
              <a:rPr lang="en-US" smtClean="0"/>
              <a:t>‹#›</a:t>
            </a:fld>
            <a:endParaRPr lang="en-US"/>
          </a:p>
        </p:txBody>
      </p:sp>
    </p:spTree>
    <p:extLst>
      <p:ext uri="{BB962C8B-B14F-4D97-AF65-F5344CB8AC3E}">
        <p14:creationId xmlns:p14="http://schemas.microsoft.com/office/powerpoint/2010/main" val="58903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01954C-689F-06A2-8AEE-FE42B361B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7C5820-0BBD-D842-FA7F-1E250DBCE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CF1DD-47BF-8DE2-5DBE-3440833FF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8D2D61-5391-43C4-96C4-8DA8263BEBFE}" type="datetimeFigureOut">
              <a:rPr lang="en-US" smtClean="0"/>
              <a:t>5/20/2024</a:t>
            </a:fld>
            <a:endParaRPr lang="en-US"/>
          </a:p>
        </p:txBody>
      </p:sp>
      <p:sp>
        <p:nvSpPr>
          <p:cNvPr id="5" name="Footer Placeholder 4">
            <a:extLst>
              <a:ext uri="{FF2B5EF4-FFF2-40B4-BE49-F238E27FC236}">
                <a16:creationId xmlns:a16="http://schemas.microsoft.com/office/drawing/2014/main" id="{5DBC76B9-3C06-A5D9-E14B-F73DF791E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404D034-2425-909C-02CD-BB1E57DDC1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94254A-E13D-4668-9DEB-C1C61D12D521}" type="slidenum">
              <a:rPr lang="en-US" smtClean="0"/>
              <a:t>‹#›</a:t>
            </a:fld>
            <a:endParaRPr lang="en-US"/>
          </a:p>
        </p:txBody>
      </p:sp>
    </p:spTree>
    <p:extLst>
      <p:ext uri="{BB962C8B-B14F-4D97-AF65-F5344CB8AC3E}">
        <p14:creationId xmlns:p14="http://schemas.microsoft.com/office/powerpoint/2010/main" val="2670251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mailto:colleenboyle@fineartgroup.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44CE91-3C55-42C1-95EF-9B7A9B862FD7}"/>
              </a:ext>
            </a:extLst>
          </p:cNvPr>
          <p:cNvSpPr>
            <a:spLocks noGrp="1"/>
          </p:cNvSpPr>
          <p:nvPr>
            <p:ph type="title"/>
          </p:nvPr>
        </p:nvSpPr>
        <p:spPr>
          <a:xfrm>
            <a:off x="431998" y="2292104"/>
            <a:ext cx="7869040" cy="784767"/>
          </a:xfrm>
        </p:spPr>
        <p:txBody>
          <a:bodyPr>
            <a:noAutofit/>
          </a:bodyPr>
          <a:lstStyle/>
          <a:p>
            <a:r>
              <a:rPr lang="en-GB" sz="2800" b="1" dirty="0">
                <a:solidFill>
                  <a:schemeClr val="tx1"/>
                </a:solidFill>
                <a:latin typeface="Classico" pitchFamily="2" charset="0"/>
              </a:rPr>
              <a:t>What to Do When the Kids Don’t Want It…</a:t>
            </a:r>
            <a:br>
              <a:rPr lang="en-GB" sz="2800" b="1" dirty="0">
                <a:solidFill>
                  <a:schemeClr val="tx1"/>
                </a:solidFill>
                <a:latin typeface="Classico" pitchFamily="2" charset="0"/>
              </a:rPr>
            </a:br>
            <a:r>
              <a:rPr lang="en-GB" sz="2800" b="1" dirty="0">
                <a:solidFill>
                  <a:schemeClr val="tx1"/>
                </a:solidFill>
                <a:latin typeface="Classico" pitchFamily="2" charset="0"/>
              </a:rPr>
              <a:t>Converting Passion Assets into Charitable Impact</a:t>
            </a:r>
          </a:p>
        </p:txBody>
      </p:sp>
      <p:sp>
        <p:nvSpPr>
          <p:cNvPr id="2" name="Text Placeholder 1">
            <a:extLst>
              <a:ext uri="{FF2B5EF4-FFF2-40B4-BE49-F238E27FC236}">
                <a16:creationId xmlns:a16="http://schemas.microsoft.com/office/drawing/2014/main" id="{1048F84A-9A03-40F0-9017-652B28889C32}"/>
              </a:ext>
            </a:extLst>
          </p:cNvPr>
          <p:cNvSpPr>
            <a:spLocks noGrp="1"/>
          </p:cNvSpPr>
          <p:nvPr>
            <p:ph type="body" sz="quarter" idx="11"/>
          </p:nvPr>
        </p:nvSpPr>
        <p:spPr>
          <a:xfrm>
            <a:off x="546298" y="3268133"/>
            <a:ext cx="5905301" cy="556095"/>
          </a:xfrm>
        </p:spPr>
        <p:txBody>
          <a:bodyPr>
            <a:noAutofit/>
          </a:bodyPr>
          <a:lstStyle/>
          <a:p>
            <a:pPr marL="0" indent="0">
              <a:lnSpc>
                <a:spcPct val="100000"/>
              </a:lnSpc>
              <a:spcBef>
                <a:spcPts val="0"/>
              </a:spcBef>
              <a:buNone/>
            </a:pPr>
            <a:r>
              <a:rPr lang="en-US" sz="1800" dirty="0">
                <a:solidFill>
                  <a:srgbClr val="212121"/>
                </a:solidFill>
                <a:effectLst/>
                <a:ea typeface="Times New Roman" panose="02020603050405020304" pitchFamily="18" charset="0"/>
              </a:rPr>
              <a:t>Colleen Boyle, CAP®</a:t>
            </a:r>
            <a:endParaRPr lang="en-GB" sz="1800" dirty="0">
              <a:solidFill>
                <a:srgbClr val="212121"/>
              </a:solidFill>
              <a:effectLst/>
              <a:ea typeface="Times New Roman" panose="02020603050405020304" pitchFamily="18" charset="0"/>
            </a:endParaRPr>
          </a:p>
          <a:p>
            <a:pPr marL="0" indent="0">
              <a:lnSpc>
                <a:spcPct val="100000"/>
              </a:lnSpc>
              <a:spcBef>
                <a:spcPts val="0"/>
              </a:spcBef>
              <a:buNone/>
            </a:pPr>
            <a:r>
              <a:rPr lang="en-GB" sz="1800" dirty="0"/>
              <a:t>Managing Director </a:t>
            </a:r>
          </a:p>
          <a:p>
            <a:pPr marL="0" indent="0">
              <a:lnSpc>
                <a:spcPct val="100000"/>
              </a:lnSpc>
              <a:spcBef>
                <a:spcPts val="0"/>
              </a:spcBef>
              <a:buNone/>
            </a:pPr>
            <a:r>
              <a:rPr lang="en-GB" sz="1800" dirty="0"/>
              <a:t>Head of Business Development &amp; Philanthropic Strategy</a:t>
            </a:r>
          </a:p>
          <a:p>
            <a:pPr marL="0" indent="0">
              <a:buNone/>
            </a:pPr>
            <a:endParaRPr lang="en-GB" sz="1800" dirty="0">
              <a:solidFill>
                <a:srgbClr val="FF0000"/>
              </a:solidFill>
            </a:endParaRPr>
          </a:p>
        </p:txBody>
      </p:sp>
      <p:pic>
        <p:nvPicPr>
          <p:cNvPr id="9" name="Picture Placeholder 8" descr="A field of red flowers&#10;&#10;Description automatically generated with medium confidence">
            <a:extLst>
              <a:ext uri="{FF2B5EF4-FFF2-40B4-BE49-F238E27FC236}">
                <a16:creationId xmlns:a16="http://schemas.microsoft.com/office/drawing/2014/main" id="{972C195D-F5B1-E245-8011-C0190DEC48A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5437" b="15437"/>
          <a:stretch>
            <a:fillRect/>
          </a:stretch>
        </p:blipFill>
        <p:spPr/>
      </p:pic>
      <p:sp>
        <p:nvSpPr>
          <p:cNvPr id="7" name="TextBox 6">
            <a:extLst>
              <a:ext uri="{FF2B5EF4-FFF2-40B4-BE49-F238E27FC236}">
                <a16:creationId xmlns:a16="http://schemas.microsoft.com/office/drawing/2014/main" id="{A4E17AC3-B3EC-734E-87E8-2B1E7D3116BE}"/>
              </a:ext>
            </a:extLst>
          </p:cNvPr>
          <p:cNvSpPr txBox="1"/>
          <p:nvPr/>
        </p:nvSpPr>
        <p:spPr>
          <a:xfrm>
            <a:off x="10408444" y="3824228"/>
            <a:ext cx="3207544" cy="2862322"/>
          </a:xfrm>
          <a:prstGeom prst="rect">
            <a:avLst/>
          </a:prstGeom>
          <a:noFill/>
        </p:spPr>
        <p:txBody>
          <a:bodyPr wrap="square">
            <a:spAutoFit/>
          </a:bodyPr>
          <a:lstStyle/>
          <a:p>
            <a:r>
              <a:rPr lang="en-US" dirty="0"/>
              <a:t>New York</a:t>
            </a:r>
          </a:p>
          <a:p>
            <a:r>
              <a:rPr lang="en-US" dirty="0"/>
              <a:t>London</a:t>
            </a:r>
          </a:p>
          <a:p>
            <a:r>
              <a:rPr lang="en-US" dirty="0"/>
              <a:t>Hong Kong</a:t>
            </a:r>
          </a:p>
          <a:p>
            <a:r>
              <a:rPr lang="en-US" dirty="0"/>
              <a:t>Dubai</a:t>
            </a:r>
          </a:p>
          <a:p>
            <a:r>
              <a:rPr lang="en-US" dirty="0"/>
              <a:t>Los Angeles</a:t>
            </a:r>
          </a:p>
          <a:p>
            <a:r>
              <a:rPr lang="en-US" dirty="0"/>
              <a:t>Philadelphia</a:t>
            </a:r>
          </a:p>
          <a:p>
            <a:r>
              <a:rPr lang="en-US" dirty="0"/>
              <a:t>Charleston</a:t>
            </a:r>
          </a:p>
          <a:p>
            <a:r>
              <a:rPr lang="en-US" dirty="0"/>
              <a:t>Silicon Valley</a:t>
            </a:r>
          </a:p>
          <a:p>
            <a:r>
              <a:rPr lang="en-US" dirty="0"/>
              <a:t>Denver</a:t>
            </a:r>
          </a:p>
          <a:p>
            <a:r>
              <a:rPr lang="en-US" dirty="0"/>
              <a:t>Palm Beach</a:t>
            </a:r>
          </a:p>
        </p:txBody>
      </p:sp>
    </p:spTree>
    <p:extLst>
      <p:ext uri="{BB962C8B-B14F-4D97-AF65-F5344CB8AC3E}">
        <p14:creationId xmlns:p14="http://schemas.microsoft.com/office/powerpoint/2010/main" val="3228653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4AC6-5BC0-8142-8C3C-E6A7EC8F65A9}"/>
              </a:ext>
            </a:extLst>
          </p:cNvPr>
          <p:cNvSpPr>
            <a:spLocks noGrp="1"/>
          </p:cNvSpPr>
          <p:nvPr>
            <p:ph type="title"/>
          </p:nvPr>
        </p:nvSpPr>
        <p:spPr>
          <a:xfrm>
            <a:off x="460038" y="-161598"/>
            <a:ext cx="10515600" cy="1325563"/>
          </a:xfrm>
        </p:spPr>
        <p:txBody>
          <a:bodyPr>
            <a:normAutofit/>
          </a:bodyPr>
          <a:lstStyle/>
          <a:p>
            <a:r>
              <a:rPr lang="en-US" sz="2800" b="1" dirty="0">
                <a:latin typeface="Classico" pitchFamily="2" charset="0"/>
              </a:rPr>
              <a:t>Other Luxury Assets</a:t>
            </a:r>
          </a:p>
        </p:txBody>
      </p:sp>
      <p:pic>
        <p:nvPicPr>
          <p:cNvPr id="5" name="Picture 7" descr="A picture containing watch&#10;&#10;Description automatically generated">
            <a:extLst>
              <a:ext uri="{FF2B5EF4-FFF2-40B4-BE49-F238E27FC236}">
                <a16:creationId xmlns:a16="http://schemas.microsoft.com/office/drawing/2014/main" id="{8A705924-EE25-594E-A418-A7955999D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1569" y="1009165"/>
            <a:ext cx="1811382" cy="2183915"/>
          </a:xfrm>
          <a:prstGeom prst="rect">
            <a:avLst/>
          </a:prstGeom>
        </p:spPr>
      </p:pic>
      <p:sp>
        <p:nvSpPr>
          <p:cNvPr id="6" name="TextBox 5">
            <a:extLst>
              <a:ext uri="{FF2B5EF4-FFF2-40B4-BE49-F238E27FC236}">
                <a16:creationId xmlns:a16="http://schemas.microsoft.com/office/drawing/2014/main" id="{B06F1403-D381-8D44-B0F1-72F52BB127BA}"/>
              </a:ext>
            </a:extLst>
          </p:cNvPr>
          <p:cNvSpPr txBox="1"/>
          <p:nvPr/>
        </p:nvSpPr>
        <p:spPr>
          <a:xfrm>
            <a:off x="3490684" y="3110398"/>
            <a:ext cx="2362120" cy="954107"/>
          </a:xfrm>
          <a:prstGeom prst="rect">
            <a:avLst/>
          </a:prstGeom>
          <a:noFill/>
        </p:spPr>
        <p:txBody>
          <a:bodyPr wrap="none" rtlCol="0">
            <a:spAutoFit/>
          </a:bodyPr>
          <a:lstStyle/>
          <a:p>
            <a:pPr algn="ctr"/>
            <a:r>
              <a:rPr lang="en-US" sz="1400" dirty="0"/>
              <a:t>PATEK PHILIPPE</a:t>
            </a:r>
          </a:p>
          <a:p>
            <a:pPr algn="ctr"/>
            <a:r>
              <a:rPr lang="en-US" sz="1400" dirty="0"/>
              <a:t>18K Yellow Gold Perpetual</a:t>
            </a:r>
          </a:p>
          <a:p>
            <a:pPr algn="ctr"/>
            <a:r>
              <a:rPr lang="en-US" sz="1400" dirty="0"/>
              <a:t> Calendar Chronograph</a:t>
            </a:r>
          </a:p>
          <a:p>
            <a:pPr algn="ctr"/>
            <a:r>
              <a:rPr lang="en-US" sz="1400" dirty="0"/>
              <a:t>Sold for $264,000 at Christies </a:t>
            </a:r>
          </a:p>
        </p:txBody>
      </p:sp>
      <p:sp>
        <p:nvSpPr>
          <p:cNvPr id="8" name="TextBox 7">
            <a:extLst>
              <a:ext uri="{FF2B5EF4-FFF2-40B4-BE49-F238E27FC236}">
                <a16:creationId xmlns:a16="http://schemas.microsoft.com/office/drawing/2014/main" id="{F4994EA5-D37C-4A45-81D1-435821B939F4}"/>
              </a:ext>
            </a:extLst>
          </p:cNvPr>
          <p:cNvSpPr txBox="1"/>
          <p:nvPr/>
        </p:nvSpPr>
        <p:spPr>
          <a:xfrm>
            <a:off x="160961" y="5864575"/>
            <a:ext cx="3515130" cy="738664"/>
          </a:xfrm>
          <a:prstGeom prst="rect">
            <a:avLst/>
          </a:prstGeom>
          <a:noFill/>
        </p:spPr>
        <p:txBody>
          <a:bodyPr wrap="square">
            <a:spAutoFit/>
          </a:bodyPr>
          <a:lstStyle/>
          <a:p>
            <a:pPr algn="ctr"/>
            <a:r>
              <a:rPr lang="en-US" sz="1400" b="0" i="0" dirty="0">
                <a:solidFill>
                  <a:srgbClr val="000000"/>
                </a:solidFill>
                <a:effectLst/>
              </a:rPr>
              <a:t>MICHAEL JORDAN’S Game-Worn Original 1985 Air Jordan 1 ‘Chicago’ Sneakers</a:t>
            </a:r>
          </a:p>
          <a:p>
            <a:pPr algn="ctr"/>
            <a:r>
              <a:rPr lang="en-US" sz="1400" dirty="0">
                <a:solidFill>
                  <a:srgbClr val="000000"/>
                </a:solidFill>
              </a:rPr>
              <a:t>Sold for $189,000 at Christies</a:t>
            </a:r>
            <a:endParaRPr lang="en-US" sz="1400" dirty="0"/>
          </a:p>
        </p:txBody>
      </p:sp>
      <p:pic>
        <p:nvPicPr>
          <p:cNvPr id="10" name="Picture 9">
            <a:extLst>
              <a:ext uri="{FF2B5EF4-FFF2-40B4-BE49-F238E27FC236}">
                <a16:creationId xmlns:a16="http://schemas.microsoft.com/office/drawing/2014/main" id="{6BBA92F2-1C95-5A44-B459-E97AEE751F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05" y="1288172"/>
            <a:ext cx="1029519" cy="1729592"/>
          </a:xfrm>
          <a:prstGeom prst="rect">
            <a:avLst/>
          </a:prstGeom>
        </p:spPr>
      </p:pic>
      <p:sp>
        <p:nvSpPr>
          <p:cNvPr id="12" name="TextBox 11">
            <a:extLst>
              <a:ext uri="{FF2B5EF4-FFF2-40B4-BE49-F238E27FC236}">
                <a16:creationId xmlns:a16="http://schemas.microsoft.com/office/drawing/2014/main" id="{9C7E25FA-796A-C241-A2D2-B4F664D3A55B}"/>
              </a:ext>
            </a:extLst>
          </p:cNvPr>
          <p:cNvSpPr txBox="1"/>
          <p:nvPr/>
        </p:nvSpPr>
        <p:spPr>
          <a:xfrm>
            <a:off x="6105704" y="3110398"/>
            <a:ext cx="3092085" cy="1169551"/>
          </a:xfrm>
          <a:prstGeom prst="rect">
            <a:avLst/>
          </a:prstGeom>
          <a:noFill/>
        </p:spPr>
        <p:txBody>
          <a:bodyPr wrap="square">
            <a:spAutoFit/>
          </a:bodyPr>
          <a:lstStyle/>
          <a:p>
            <a:r>
              <a:rPr lang="en-US" sz="1400" b="0" i="0" dirty="0">
                <a:effectLst/>
              </a:rPr>
              <a:t>2020-21 PANINI FLAWLESS TRIPLE LOGOMAN LEBRON JAMES 1/1 </a:t>
            </a:r>
            <a:endParaRPr lang="en-US" sz="1400" dirty="0"/>
          </a:p>
          <a:p>
            <a:r>
              <a:rPr lang="en-US" sz="1400" b="0" i="0" dirty="0">
                <a:effectLst/>
              </a:rPr>
              <a:t>Sold at Goldin Auction for $2.4 million</a:t>
            </a:r>
          </a:p>
          <a:p>
            <a:r>
              <a:rPr lang="en-US" sz="1400" b="0" i="0" dirty="0">
                <a:effectLst/>
              </a:rPr>
              <a:t>Grade: PSA Authentic</a:t>
            </a:r>
            <a:br>
              <a:rPr lang="en-US" sz="1400" b="0" i="0" dirty="0">
                <a:effectLst/>
              </a:rPr>
            </a:br>
            <a:endParaRPr lang="en-US" sz="1400" b="0" i="0" dirty="0">
              <a:effectLst/>
            </a:endParaRPr>
          </a:p>
        </p:txBody>
      </p:sp>
      <p:pic>
        <p:nvPicPr>
          <p:cNvPr id="13" name="Picture 2" descr="Hermès Himalaya Kelly 25 Retourné Crocodile Niloticus Mat Blanc Garniture Palladium, 2022">
            <a:extLst>
              <a:ext uri="{FF2B5EF4-FFF2-40B4-BE49-F238E27FC236}">
                <a16:creationId xmlns:a16="http://schemas.microsoft.com/office/drawing/2014/main" id="{D078EB4D-798C-8D42-B11F-864ED6EF914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854248" y="956080"/>
            <a:ext cx="1717352" cy="20616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FE8874A-2631-8041-B041-E49EDBC611D7}"/>
              </a:ext>
            </a:extLst>
          </p:cNvPr>
          <p:cNvSpPr txBox="1"/>
          <p:nvPr/>
        </p:nvSpPr>
        <p:spPr>
          <a:xfrm>
            <a:off x="308304" y="2996467"/>
            <a:ext cx="2911551" cy="954107"/>
          </a:xfrm>
          <a:prstGeom prst="rect">
            <a:avLst/>
          </a:prstGeom>
          <a:noFill/>
        </p:spPr>
        <p:txBody>
          <a:bodyPr wrap="square">
            <a:spAutoFit/>
          </a:bodyPr>
          <a:lstStyle/>
          <a:p>
            <a:pPr algn="ctr" fontAlgn="base"/>
            <a:r>
              <a:rPr lang="en-US" sz="1400" b="0" i="0" dirty="0">
                <a:solidFill>
                  <a:srgbClr val="292929"/>
                </a:solidFill>
                <a:effectLst/>
              </a:rPr>
              <a:t>HERMÈS</a:t>
            </a:r>
          </a:p>
          <a:p>
            <a:pPr algn="ctr" fontAlgn="base"/>
            <a:r>
              <a:rPr lang="en-US" sz="1400" b="0" i="0" dirty="0">
                <a:solidFill>
                  <a:srgbClr val="292929"/>
                </a:solidFill>
                <a:effectLst/>
              </a:rPr>
              <a:t>Blanc Matte Himalaya</a:t>
            </a:r>
          </a:p>
          <a:p>
            <a:pPr algn="ctr" fontAlgn="base"/>
            <a:r>
              <a:rPr lang="en-US" sz="1400" b="0" i="0" dirty="0" err="1">
                <a:solidFill>
                  <a:srgbClr val="292929"/>
                </a:solidFill>
                <a:effectLst/>
              </a:rPr>
              <a:t>Niloticus</a:t>
            </a:r>
            <a:r>
              <a:rPr lang="en-US" sz="1400" b="0" i="0" dirty="0">
                <a:solidFill>
                  <a:srgbClr val="292929"/>
                </a:solidFill>
                <a:effectLst/>
              </a:rPr>
              <a:t> Crocodile Kelly 25 </a:t>
            </a:r>
          </a:p>
          <a:p>
            <a:pPr algn="ctr" fontAlgn="base"/>
            <a:r>
              <a:rPr lang="en-US" sz="1400" b="0" i="0" dirty="0">
                <a:solidFill>
                  <a:srgbClr val="292929"/>
                </a:solidFill>
                <a:effectLst/>
              </a:rPr>
              <a:t>Sold for $345,000 at</a:t>
            </a:r>
            <a:r>
              <a:rPr lang="en-US" sz="1400" dirty="0">
                <a:solidFill>
                  <a:srgbClr val="292929"/>
                </a:solidFill>
              </a:rPr>
              <a:t> Sotheby’s</a:t>
            </a:r>
            <a:endParaRPr lang="en-US" sz="1400" b="0" i="0" dirty="0">
              <a:solidFill>
                <a:srgbClr val="292929"/>
              </a:solidFill>
              <a:effectLst/>
            </a:endParaRPr>
          </a:p>
        </p:txBody>
      </p:sp>
      <p:pic>
        <p:nvPicPr>
          <p:cNvPr id="15" name="Picture 14">
            <a:extLst>
              <a:ext uri="{FF2B5EF4-FFF2-40B4-BE49-F238E27FC236}">
                <a16:creationId xmlns:a16="http://schemas.microsoft.com/office/drawing/2014/main" id="{9090E2C2-8C18-1D48-AA6D-DD2DF574DCD6}"/>
              </a:ext>
            </a:extLst>
          </p:cNvPr>
          <p:cNvPicPr>
            <a:picLocks noChangeAspect="1"/>
          </p:cNvPicPr>
          <p:nvPr/>
        </p:nvPicPr>
        <p:blipFill>
          <a:blip r:embed="rId5"/>
          <a:stretch>
            <a:fillRect/>
          </a:stretch>
        </p:blipFill>
        <p:spPr>
          <a:xfrm>
            <a:off x="896632" y="4261169"/>
            <a:ext cx="1917700" cy="1511300"/>
          </a:xfrm>
          <a:prstGeom prst="rect">
            <a:avLst/>
          </a:prstGeom>
        </p:spPr>
      </p:pic>
      <p:pic>
        <p:nvPicPr>
          <p:cNvPr id="18" name="Picture 2">
            <a:extLst>
              <a:ext uri="{FF2B5EF4-FFF2-40B4-BE49-F238E27FC236}">
                <a16:creationId xmlns:a16="http://schemas.microsoft.com/office/drawing/2014/main" id="{AEAE1CF2-3A1A-2506-A626-83C1669616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506" y="4121101"/>
            <a:ext cx="1096842" cy="175494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B0193E4-42A4-BF87-1324-6F7F081E351D}"/>
              </a:ext>
            </a:extLst>
          </p:cNvPr>
          <p:cNvSpPr txBox="1"/>
          <p:nvPr/>
        </p:nvSpPr>
        <p:spPr>
          <a:xfrm>
            <a:off x="3776821" y="5972296"/>
            <a:ext cx="3276384" cy="738664"/>
          </a:xfrm>
          <a:prstGeom prst="rect">
            <a:avLst/>
          </a:prstGeom>
          <a:noFill/>
        </p:spPr>
        <p:txBody>
          <a:bodyPr wrap="square" rtlCol="0">
            <a:spAutoFit/>
          </a:bodyPr>
          <a:lstStyle/>
          <a:p>
            <a:r>
              <a:rPr lang="en-US" sz="1400" dirty="0"/>
              <a:t>1825/4/1 CAPPED BUST HALF EAGLE,</a:t>
            </a:r>
          </a:p>
          <a:p>
            <a:r>
              <a:rPr lang="en-US" sz="1400" dirty="0"/>
              <a:t>PCGS PR67CAM</a:t>
            </a:r>
          </a:p>
          <a:p>
            <a:r>
              <a:rPr lang="en-US" sz="1400" dirty="0"/>
              <a:t>Sold for $4.08 million at Stacks Bowers</a:t>
            </a:r>
          </a:p>
        </p:txBody>
      </p:sp>
      <p:pic>
        <p:nvPicPr>
          <p:cNvPr id="1026" name="Picture 2" descr="lot image">
            <a:extLst>
              <a:ext uri="{FF2B5EF4-FFF2-40B4-BE49-F238E27FC236}">
                <a16:creationId xmlns:a16="http://schemas.microsoft.com/office/drawing/2014/main" id="{0F5B537C-ECEA-4B99-1F01-89D6F8EF80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2977" y="1049512"/>
            <a:ext cx="1132514" cy="283927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E5194BF-D1BD-33FC-B53A-5DDE13A42BA6}"/>
              </a:ext>
            </a:extLst>
          </p:cNvPr>
          <p:cNvSpPr txBox="1"/>
          <p:nvPr/>
        </p:nvSpPr>
        <p:spPr>
          <a:xfrm>
            <a:off x="9360064" y="4075750"/>
            <a:ext cx="2519222" cy="738664"/>
          </a:xfrm>
          <a:prstGeom prst="rect">
            <a:avLst/>
          </a:prstGeom>
          <a:noFill/>
        </p:spPr>
        <p:txBody>
          <a:bodyPr wrap="square">
            <a:spAutoFit/>
          </a:bodyPr>
          <a:lstStyle/>
          <a:p>
            <a:r>
              <a:rPr lang="en-US" sz="1400" dirty="0">
                <a:cs typeface="Calibri" panose="020F0502020204030204" pitchFamily="34" charset="0"/>
              </a:rPr>
              <a:t>1954 FENDER STRATOCASTER SUNBURST GUITAR</a:t>
            </a:r>
          </a:p>
          <a:p>
            <a:r>
              <a:rPr lang="en-US" sz="1400" dirty="0">
                <a:cs typeface="Calibri" panose="020F0502020204030204" pitchFamily="34" charset="0"/>
              </a:rPr>
              <a:t>Sold for $130,000 at Julian’s</a:t>
            </a:r>
          </a:p>
        </p:txBody>
      </p:sp>
      <p:pic>
        <p:nvPicPr>
          <p:cNvPr id="3" name="Picture 7">
            <a:extLst>
              <a:ext uri="{FF2B5EF4-FFF2-40B4-BE49-F238E27FC236}">
                <a16:creationId xmlns:a16="http://schemas.microsoft.com/office/drawing/2014/main" id="{47E92370-6815-FF7E-2A48-63052AF85EE3}"/>
              </a:ext>
            </a:extLst>
          </p:cNvPr>
          <p:cNvPicPr>
            <a:picLocks noChangeAspect="1"/>
          </p:cNvPicPr>
          <p:nvPr/>
        </p:nvPicPr>
        <p:blipFill>
          <a:blip r:embed="rId8"/>
          <a:stretch>
            <a:fillRect/>
          </a:stretch>
        </p:blipFill>
        <p:spPr>
          <a:xfrm>
            <a:off x="7104403" y="5016819"/>
            <a:ext cx="2179419" cy="1450870"/>
          </a:xfrm>
          <a:prstGeom prst="rect">
            <a:avLst/>
          </a:prstGeom>
        </p:spPr>
      </p:pic>
      <p:sp>
        <p:nvSpPr>
          <p:cNvPr id="7" name="TextBox 6">
            <a:extLst>
              <a:ext uri="{FF2B5EF4-FFF2-40B4-BE49-F238E27FC236}">
                <a16:creationId xmlns:a16="http://schemas.microsoft.com/office/drawing/2014/main" id="{EDE86843-5496-AF19-4464-F3956479478E}"/>
              </a:ext>
            </a:extLst>
          </p:cNvPr>
          <p:cNvSpPr txBox="1"/>
          <p:nvPr/>
        </p:nvSpPr>
        <p:spPr>
          <a:xfrm>
            <a:off x="9360064" y="5387521"/>
            <a:ext cx="2841356" cy="954107"/>
          </a:xfrm>
          <a:prstGeom prst="rect">
            <a:avLst/>
          </a:prstGeom>
          <a:noFill/>
        </p:spPr>
        <p:txBody>
          <a:bodyPr wrap="square">
            <a:spAutoFit/>
          </a:bodyPr>
          <a:lstStyle/>
          <a:p>
            <a:r>
              <a:rPr lang="en-US" sz="1400" dirty="0">
                <a:solidFill>
                  <a:srgbClr val="58595B"/>
                </a:solidFill>
              </a:rPr>
              <a:t>ROMANÉE CONTI 1990 DOMAINE DE LA ROMANÉE-CONTI </a:t>
            </a:r>
            <a:endParaRPr lang="fr-FR" sz="1400" dirty="0">
              <a:solidFill>
                <a:srgbClr val="000000"/>
              </a:solidFill>
              <a:cs typeface="Calibri" panose="020F0502020204030204"/>
            </a:endParaRPr>
          </a:p>
          <a:p>
            <a:r>
              <a:rPr lang="en-US" sz="1400" dirty="0">
                <a:solidFill>
                  <a:srgbClr val="58595B"/>
                </a:solidFill>
              </a:rPr>
              <a:t>(9 bottles), sold for $450,590 Sotheby’s.</a:t>
            </a:r>
            <a:endParaRPr lang="fr-FR" sz="1400" dirty="0">
              <a:cs typeface="Calibri"/>
            </a:endParaRPr>
          </a:p>
        </p:txBody>
      </p:sp>
    </p:spTree>
    <p:extLst>
      <p:ext uri="{BB962C8B-B14F-4D97-AF65-F5344CB8AC3E}">
        <p14:creationId xmlns:p14="http://schemas.microsoft.com/office/powerpoint/2010/main" val="62104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909A0E22-D8F4-DB4F-AD79-9294DFF79D78}"/>
              </a:ext>
            </a:extLst>
          </p:cNvPr>
          <p:cNvSpPr>
            <a:spLocks noGrp="1"/>
          </p:cNvSpPr>
          <p:nvPr>
            <p:ph type="title"/>
          </p:nvPr>
        </p:nvSpPr>
        <p:spPr>
          <a:xfrm>
            <a:off x="431999" y="820922"/>
            <a:ext cx="7472576" cy="387798"/>
          </a:xfrm>
        </p:spPr>
        <p:txBody>
          <a:bodyPr vert="horz" lIns="91440" tIns="45720" rIns="91440" bIns="45720" rtlCol="0" anchor="b">
            <a:noAutofit/>
          </a:bodyPr>
          <a:lstStyle/>
          <a:p>
            <a:r>
              <a:rPr lang="en-US" sz="3200" b="1" dirty="0">
                <a:latin typeface="Classico"/>
              </a:rPr>
              <a:t>Managing Passion Assets </a:t>
            </a:r>
            <a:br>
              <a:rPr lang="en-US" sz="3200" b="1" dirty="0">
                <a:latin typeface="Classico"/>
              </a:rPr>
            </a:br>
            <a:r>
              <a:rPr lang="en-US" sz="3200" b="1" dirty="0">
                <a:latin typeface="Classico"/>
              </a:rPr>
              <a:t>through Multiple Generations</a:t>
            </a:r>
          </a:p>
        </p:txBody>
      </p:sp>
      <p:pic>
        <p:nvPicPr>
          <p:cNvPr id="10" name="Picture Placeholder 9">
            <a:extLst>
              <a:ext uri="{FF2B5EF4-FFF2-40B4-BE49-F238E27FC236}">
                <a16:creationId xmlns:a16="http://schemas.microsoft.com/office/drawing/2014/main" id="{984744D4-6DE9-DAA3-BFE7-FA0FDAE05C45}"/>
              </a:ext>
            </a:extLst>
          </p:cNvPr>
          <p:cNvPicPr>
            <a:picLocks noGrp="1" noChangeAspect="1"/>
          </p:cNvPicPr>
          <p:nvPr>
            <p:ph type="pic" sz="quarter" idx="49"/>
          </p:nvPr>
        </p:nvPicPr>
        <p:blipFill>
          <a:blip r:embed="rId3">
            <a:extLst>
              <a:ext uri="{28A0092B-C50C-407E-A947-70E740481C1C}">
                <a14:useLocalDpi xmlns:a14="http://schemas.microsoft.com/office/drawing/2010/main" val="0"/>
              </a:ext>
            </a:extLst>
          </a:blip>
          <a:srcRect t="11534" b="11534"/>
          <a:stretch/>
        </p:blipFill>
        <p:spPr/>
      </p:pic>
      <p:sp>
        <p:nvSpPr>
          <p:cNvPr id="6" name="Content Placeholder 2">
            <a:extLst>
              <a:ext uri="{FF2B5EF4-FFF2-40B4-BE49-F238E27FC236}">
                <a16:creationId xmlns:a16="http://schemas.microsoft.com/office/drawing/2014/main" id="{EFB6CB88-3C80-C145-BCC2-86EF46385D05}"/>
              </a:ext>
            </a:extLst>
          </p:cNvPr>
          <p:cNvSpPr txBox="1">
            <a:spLocks/>
          </p:cNvSpPr>
          <p:nvPr/>
        </p:nvSpPr>
        <p:spPr>
          <a:xfrm>
            <a:off x="1111938" y="1341264"/>
            <a:ext cx="5666547" cy="54436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nSpc>
                <a:spcPct val="100000"/>
              </a:lnSpc>
              <a:spcBef>
                <a:spcPts val="0"/>
              </a:spcBef>
              <a:buNone/>
            </a:pPr>
            <a:r>
              <a:rPr lang="en-US" sz="2000" dirty="0">
                <a:latin typeface="Franklin Gothic Book"/>
              </a:rPr>
              <a:t>Options for the disposition of art, jewelry and valuable collectibles:</a:t>
            </a:r>
          </a:p>
          <a:p>
            <a:pPr marL="57150" indent="0">
              <a:lnSpc>
                <a:spcPct val="100000"/>
              </a:lnSpc>
              <a:spcBef>
                <a:spcPts val="0"/>
              </a:spcBef>
              <a:buNone/>
            </a:pPr>
            <a:endParaRPr lang="en-US" sz="2000" b="1" dirty="0">
              <a:solidFill>
                <a:schemeClr val="tx1">
                  <a:lumMod val="75000"/>
                  <a:lumOff val="25000"/>
                </a:schemeClr>
              </a:solidFill>
              <a:latin typeface="Franklin Gothic Book"/>
            </a:endParaRPr>
          </a:p>
          <a:p>
            <a:pPr marL="457200" lvl="1" indent="0">
              <a:lnSpc>
                <a:spcPct val="100000"/>
              </a:lnSpc>
              <a:spcBef>
                <a:spcPts val="0"/>
              </a:spcBef>
              <a:buNone/>
            </a:pPr>
            <a:r>
              <a:rPr lang="en-US" sz="2000" b="1" dirty="0">
                <a:solidFill>
                  <a:srgbClr val="FF6751"/>
                </a:solidFill>
                <a:latin typeface="Classico" pitchFamily="50" charset="0"/>
              </a:rPr>
              <a:t>GIFT</a:t>
            </a:r>
          </a:p>
          <a:p>
            <a:pPr marL="457200" lvl="1" indent="0">
              <a:lnSpc>
                <a:spcPct val="100000"/>
              </a:lnSpc>
              <a:spcBef>
                <a:spcPts val="0"/>
              </a:spcBef>
              <a:buNone/>
            </a:pPr>
            <a:r>
              <a:rPr lang="en-US" sz="2000" dirty="0">
                <a:latin typeface="Franklin Gothic Book"/>
              </a:rPr>
              <a:t>Transfer part or all the collection to family or other non-charitable beneficiaries.</a:t>
            </a:r>
          </a:p>
          <a:p>
            <a:pPr marL="457200" lvl="1" indent="0">
              <a:lnSpc>
                <a:spcPct val="100000"/>
              </a:lnSpc>
              <a:spcBef>
                <a:spcPts val="0"/>
              </a:spcBef>
              <a:buNone/>
            </a:pPr>
            <a:endParaRPr lang="en-US" sz="2000" dirty="0">
              <a:solidFill>
                <a:schemeClr val="tx1">
                  <a:lumMod val="75000"/>
                  <a:lumOff val="25000"/>
                </a:schemeClr>
              </a:solidFill>
              <a:latin typeface="Franklin Gothic Book"/>
            </a:endParaRPr>
          </a:p>
          <a:p>
            <a:pPr marL="457200" lvl="1" indent="0">
              <a:lnSpc>
                <a:spcPct val="100000"/>
              </a:lnSpc>
              <a:spcBef>
                <a:spcPts val="0"/>
              </a:spcBef>
              <a:buNone/>
            </a:pPr>
            <a:r>
              <a:rPr lang="en-US" sz="2000" b="1" dirty="0">
                <a:solidFill>
                  <a:srgbClr val="FF6751"/>
                </a:solidFill>
                <a:latin typeface="Classico" pitchFamily="50" charset="0"/>
              </a:rPr>
              <a:t>DONATE</a:t>
            </a:r>
          </a:p>
          <a:p>
            <a:pPr marL="457200" lvl="1" indent="0">
              <a:lnSpc>
                <a:spcPct val="100000"/>
              </a:lnSpc>
              <a:spcBef>
                <a:spcPts val="0"/>
              </a:spcBef>
              <a:buNone/>
            </a:pPr>
            <a:r>
              <a:rPr lang="en-US" sz="2000" dirty="0">
                <a:latin typeface="Franklin Gothic Book"/>
              </a:rPr>
              <a:t>Transfer part or all the collection to charity.</a:t>
            </a:r>
          </a:p>
          <a:p>
            <a:pPr marL="457200" lvl="1" indent="0">
              <a:lnSpc>
                <a:spcPct val="100000"/>
              </a:lnSpc>
              <a:spcBef>
                <a:spcPts val="0"/>
              </a:spcBef>
              <a:buNone/>
            </a:pPr>
            <a:endParaRPr lang="en-US" sz="2000" dirty="0">
              <a:latin typeface="Franklin Gothic Book"/>
            </a:endParaRPr>
          </a:p>
          <a:p>
            <a:pPr marL="457200" lvl="1" indent="0">
              <a:lnSpc>
                <a:spcPct val="100000"/>
              </a:lnSpc>
              <a:spcBef>
                <a:spcPts val="0"/>
              </a:spcBef>
              <a:buNone/>
            </a:pPr>
            <a:r>
              <a:rPr lang="en-US" sz="2000" b="1" dirty="0">
                <a:solidFill>
                  <a:srgbClr val="FF6751"/>
                </a:solidFill>
                <a:latin typeface="Classico" pitchFamily="50" charset="0"/>
              </a:rPr>
              <a:t>SELL</a:t>
            </a:r>
          </a:p>
          <a:p>
            <a:pPr marL="457200" lvl="1" indent="0">
              <a:lnSpc>
                <a:spcPct val="100000"/>
              </a:lnSpc>
              <a:spcBef>
                <a:spcPts val="0"/>
              </a:spcBef>
              <a:buNone/>
            </a:pPr>
            <a:r>
              <a:rPr lang="en-US" sz="2000" dirty="0">
                <a:latin typeface="Franklin Gothic Book"/>
              </a:rPr>
              <a:t>Sell part or all the collection.</a:t>
            </a:r>
          </a:p>
          <a:p>
            <a:pPr marL="457200" lvl="1" indent="0">
              <a:lnSpc>
                <a:spcPct val="100000"/>
              </a:lnSpc>
              <a:spcBef>
                <a:spcPts val="0"/>
              </a:spcBef>
              <a:buNone/>
            </a:pPr>
            <a:endParaRPr lang="en-US" sz="2000" dirty="0">
              <a:solidFill>
                <a:srgbClr val="58595B"/>
              </a:solidFill>
              <a:latin typeface="Franklin Gothic Book"/>
            </a:endParaRPr>
          </a:p>
          <a:p>
            <a:pPr marL="457200" lvl="1" indent="0">
              <a:lnSpc>
                <a:spcPct val="100000"/>
              </a:lnSpc>
              <a:spcBef>
                <a:spcPts val="0"/>
              </a:spcBef>
              <a:buNone/>
            </a:pPr>
            <a:endParaRPr lang="en-US" sz="2000" dirty="0">
              <a:solidFill>
                <a:srgbClr val="58595B"/>
              </a:solidFill>
              <a:latin typeface="Franklin Gothic Book"/>
            </a:endParaRPr>
          </a:p>
          <a:p>
            <a:pPr marL="0" indent="0">
              <a:buNone/>
            </a:pPr>
            <a:endParaRPr lang="en-US" sz="1600" b="1" i="1" dirty="0"/>
          </a:p>
          <a:p>
            <a:pPr marL="0"/>
            <a:endParaRPr lang="en-US" sz="1600" b="1" i="1" dirty="0"/>
          </a:p>
        </p:txBody>
      </p:sp>
      <p:sp>
        <p:nvSpPr>
          <p:cNvPr id="7" name="TextBox 6">
            <a:extLst>
              <a:ext uri="{FF2B5EF4-FFF2-40B4-BE49-F238E27FC236}">
                <a16:creationId xmlns:a16="http://schemas.microsoft.com/office/drawing/2014/main" id="{8F32271F-D4FF-5341-902B-B43C97D276D8}"/>
              </a:ext>
            </a:extLst>
          </p:cNvPr>
          <p:cNvSpPr txBox="1"/>
          <p:nvPr/>
        </p:nvSpPr>
        <p:spPr>
          <a:xfrm>
            <a:off x="3117259" y="5481405"/>
            <a:ext cx="5147217" cy="738664"/>
          </a:xfrm>
          <a:prstGeom prst="rect">
            <a:avLst/>
          </a:prstGeom>
          <a:noFill/>
        </p:spPr>
        <p:txBody>
          <a:bodyPr wrap="square" lIns="91440" tIns="45720" rIns="91440" bIns="45720" anchor="t">
            <a:spAutoFit/>
          </a:bodyPr>
          <a:lstStyle/>
          <a:p>
            <a:pPr marL="0" indent="0" algn="r">
              <a:buNone/>
            </a:pPr>
            <a:r>
              <a:rPr lang="en-US" sz="1400" i="1">
                <a:solidFill>
                  <a:srgbClr val="58595B"/>
                </a:solidFill>
                <a:latin typeface="Classico" pitchFamily="50" charset="0"/>
              </a:rPr>
              <a:t>The default ‘do nothing’ alternative can be a financial and emotional burden on beneficiaries and very expensive when settling the estate.</a:t>
            </a:r>
          </a:p>
        </p:txBody>
      </p:sp>
    </p:spTree>
    <p:extLst>
      <p:ext uri="{BB962C8B-B14F-4D97-AF65-F5344CB8AC3E}">
        <p14:creationId xmlns:p14="http://schemas.microsoft.com/office/powerpoint/2010/main" val="337672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10527-00A7-2B22-F92A-8C5EA38DECA9}"/>
              </a:ext>
            </a:extLst>
          </p:cNvPr>
          <p:cNvSpPr>
            <a:spLocks noGrp="1"/>
          </p:cNvSpPr>
          <p:nvPr>
            <p:ph type="title"/>
          </p:nvPr>
        </p:nvSpPr>
        <p:spPr>
          <a:xfrm>
            <a:off x="238346" y="58260"/>
            <a:ext cx="10515600" cy="1325563"/>
          </a:xfrm>
        </p:spPr>
        <p:txBody>
          <a:bodyPr>
            <a:normAutofit/>
          </a:bodyPr>
          <a:lstStyle/>
          <a:p>
            <a:r>
              <a:rPr lang="en-US" sz="2800" b="1" dirty="0">
                <a:latin typeface="Classico"/>
              </a:rPr>
              <a:t>Most Collectors intend to leave their collections to their heirs…</a:t>
            </a:r>
            <a:br>
              <a:rPr lang="en-US" sz="2800" b="1" dirty="0">
                <a:latin typeface="Classico"/>
              </a:rPr>
            </a:br>
            <a:endParaRPr lang="en-US" sz="2400" dirty="0"/>
          </a:p>
        </p:txBody>
      </p:sp>
      <p:pic>
        <p:nvPicPr>
          <p:cNvPr id="4" name="Picture 4" descr="Icon&#10;&#10;Description automatically generated">
            <a:extLst>
              <a:ext uri="{FF2B5EF4-FFF2-40B4-BE49-F238E27FC236}">
                <a16:creationId xmlns:a16="http://schemas.microsoft.com/office/drawing/2014/main" id="{12320668-83E3-7560-9AB6-18E6CF715C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6582" y="910272"/>
            <a:ext cx="2878035" cy="5740061"/>
          </a:xfrm>
          <a:prstGeom prst="rect">
            <a:avLst/>
          </a:prstGeom>
        </p:spPr>
      </p:pic>
      <p:sp>
        <p:nvSpPr>
          <p:cNvPr id="8" name="TextBox 7">
            <a:extLst>
              <a:ext uri="{FF2B5EF4-FFF2-40B4-BE49-F238E27FC236}">
                <a16:creationId xmlns:a16="http://schemas.microsoft.com/office/drawing/2014/main" id="{16897C65-4EC7-13DC-72EA-E8D15E432146}"/>
              </a:ext>
            </a:extLst>
          </p:cNvPr>
          <p:cNvSpPr txBox="1"/>
          <p:nvPr/>
        </p:nvSpPr>
        <p:spPr>
          <a:xfrm>
            <a:off x="3526465" y="1652920"/>
            <a:ext cx="73342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Franklin Gothic Book"/>
                <a:cs typeface="Calibri"/>
              </a:rPr>
              <a:t>plan to </a:t>
            </a:r>
            <a:r>
              <a:rPr lang="en-US" sz="1600" b="1" dirty="0">
                <a:latin typeface="Franklin Gothic Book"/>
                <a:cs typeface="Calibri"/>
              </a:rPr>
              <a:t>leave their collection</a:t>
            </a:r>
            <a:r>
              <a:rPr lang="en-US" sz="1600" dirty="0">
                <a:latin typeface="Franklin Gothic Book"/>
                <a:cs typeface="Calibri"/>
              </a:rPr>
              <a:t> to their heirs when they pass away.</a:t>
            </a:r>
            <a:endParaRPr lang="en-US" sz="1600" dirty="0">
              <a:latin typeface="Franklin Gothic Book"/>
            </a:endParaRPr>
          </a:p>
        </p:txBody>
      </p:sp>
      <p:sp>
        <p:nvSpPr>
          <p:cNvPr id="9" name="TextBox 8">
            <a:extLst>
              <a:ext uri="{FF2B5EF4-FFF2-40B4-BE49-F238E27FC236}">
                <a16:creationId xmlns:a16="http://schemas.microsoft.com/office/drawing/2014/main" id="{DAD1E353-4ECB-04FA-960D-F9285F538C1A}"/>
              </a:ext>
            </a:extLst>
          </p:cNvPr>
          <p:cNvSpPr txBox="1"/>
          <p:nvPr/>
        </p:nvSpPr>
        <p:spPr>
          <a:xfrm>
            <a:off x="3527646" y="3415562"/>
            <a:ext cx="72263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Franklin Gothic Book"/>
                <a:cs typeface="Calibri"/>
              </a:rPr>
              <a:t>have not taken steps to educate</a:t>
            </a:r>
            <a:r>
              <a:rPr lang="en-US" sz="1600" dirty="0">
                <a:latin typeface="Franklin Gothic Book"/>
                <a:cs typeface="Calibri"/>
              </a:rPr>
              <a:t> their heirs on how to manage, appraise or sell their collection.</a:t>
            </a:r>
          </a:p>
        </p:txBody>
      </p:sp>
      <p:sp>
        <p:nvSpPr>
          <p:cNvPr id="10" name="TextBox 9">
            <a:extLst>
              <a:ext uri="{FF2B5EF4-FFF2-40B4-BE49-F238E27FC236}">
                <a16:creationId xmlns:a16="http://schemas.microsoft.com/office/drawing/2014/main" id="{FA1C71B7-040E-5F5E-565F-97F60E6D70F4}"/>
              </a:ext>
            </a:extLst>
          </p:cNvPr>
          <p:cNvSpPr txBox="1"/>
          <p:nvPr/>
        </p:nvSpPr>
        <p:spPr>
          <a:xfrm>
            <a:off x="3530157" y="5453319"/>
            <a:ext cx="77136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Franklin Gothic Book"/>
                <a:cs typeface="Calibri"/>
              </a:rPr>
              <a:t>believe it is very easy to get </a:t>
            </a:r>
            <a:r>
              <a:rPr lang="en-US" sz="1600" b="1" dirty="0">
                <a:latin typeface="Franklin Gothic Book"/>
                <a:cs typeface="Calibri"/>
              </a:rPr>
              <a:t>taken advantage of</a:t>
            </a:r>
            <a:r>
              <a:rPr lang="en-US" sz="1600" dirty="0">
                <a:latin typeface="Franklin Gothic Book"/>
                <a:cs typeface="Calibri"/>
              </a:rPr>
              <a:t> when buying or selling collectibles</a:t>
            </a:r>
            <a:r>
              <a:rPr lang="en-US" sz="1600" dirty="0">
                <a:solidFill>
                  <a:srgbClr val="58595B"/>
                </a:solidFill>
                <a:latin typeface="Franklin Gothic Book"/>
                <a:cs typeface="Calibri"/>
              </a:rPr>
              <a:t>.</a:t>
            </a:r>
          </a:p>
        </p:txBody>
      </p:sp>
      <p:sp>
        <p:nvSpPr>
          <p:cNvPr id="11" name="TextBox 10">
            <a:extLst>
              <a:ext uri="{FF2B5EF4-FFF2-40B4-BE49-F238E27FC236}">
                <a16:creationId xmlns:a16="http://schemas.microsoft.com/office/drawing/2014/main" id="{8FF2DD24-F10B-733E-15B1-108BBAB28633}"/>
              </a:ext>
            </a:extLst>
          </p:cNvPr>
          <p:cNvSpPr txBox="1"/>
          <p:nvPr/>
        </p:nvSpPr>
        <p:spPr>
          <a:xfrm>
            <a:off x="989566" y="2662422"/>
            <a:ext cx="733425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a:solidFill>
                  <a:srgbClr val="FF6651"/>
                </a:solidFill>
                <a:latin typeface="Franklin Gothic Demi Cond"/>
                <a:cs typeface="Calibri"/>
              </a:rPr>
              <a:t>BUT...</a:t>
            </a:r>
          </a:p>
        </p:txBody>
      </p:sp>
      <p:sp>
        <p:nvSpPr>
          <p:cNvPr id="12" name="TextBox 11">
            <a:extLst>
              <a:ext uri="{FF2B5EF4-FFF2-40B4-BE49-F238E27FC236}">
                <a16:creationId xmlns:a16="http://schemas.microsoft.com/office/drawing/2014/main" id="{58C02798-525E-54D1-1AE3-EC781394DFE0}"/>
              </a:ext>
            </a:extLst>
          </p:cNvPr>
          <p:cNvSpPr txBox="1"/>
          <p:nvPr/>
        </p:nvSpPr>
        <p:spPr>
          <a:xfrm>
            <a:off x="389417" y="4498752"/>
            <a:ext cx="733425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a:solidFill>
                  <a:srgbClr val="FF6651"/>
                </a:solidFill>
                <a:latin typeface="Franklin Gothic Demi Cond"/>
                <a:cs typeface="Calibri"/>
              </a:rPr>
              <a:t>EVEN THOUGH...</a:t>
            </a:r>
            <a:endParaRPr lang="en-US">
              <a:solidFill>
                <a:srgbClr val="FF6651"/>
              </a:solidFill>
              <a:latin typeface="Franklin Gothic Demi Cond"/>
            </a:endParaRPr>
          </a:p>
        </p:txBody>
      </p:sp>
    </p:spTree>
    <p:extLst>
      <p:ext uri="{BB962C8B-B14F-4D97-AF65-F5344CB8AC3E}">
        <p14:creationId xmlns:p14="http://schemas.microsoft.com/office/powerpoint/2010/main" val="413325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57D6-E1E7-1B41-85E3-FD90F4B32A4B}"/>
              </a:ext>
            </a:extLst>
          </p:cNvPr>
          <p:cNvSpPr>
            <a:spLocks noGrp="1"/>
          </p:cNvSpPr>
          <p:nvPr>
            <p:ph type="title"/>
          </p:nvPr>
        </p:nvSpPr>
        <p:spPr/>
        <p:txBody>
          <a:bodyPr>
            <a:normAutofit fontScale="90000"/>
          </a:bodyPr>
          <a:lstStyle/>
          <a:p>
            <a:r>
              <a:rPr lang="en-FR" b="1" dirty="0">
                <a:latin typeface="Classico" pitchFamily="50" charset="0"/>
              </a:rPr>
              <a:t>Myth Busting</a:t>
            </a:r>
          </a:p>
        </p:txBody>
      </p:sp>
      <p:sp>
        <p:nvSpPr>
          <p:cNvPr id="4" name="Text Placeholder 3">
            <a:extLst>
              <a:ext uri="{FF2B5EF4-FFF2-40B4-BE49-F238E27FC236}">
                <a16:creationId xmlns:a16="http://schemas.microsoft.com/office/drawing/2014/main" id="{4518A856-913A-2045-8F6C-66A28BDA3A93}"/>
              </a:ext>
            </a:extLst>
          </p:cNvPr>
          <p:cNvSpPr>
            <a:spLocks noGrp="1"/>
          </p:cNvSpPr>
          <p:nvPr>
            <p:ph type="body" sz="quarter" idx="43"/>
          </p:nvPr>
        </p:nvSpPr>
        <p:spPr>
          <a:xfrm>
            <a:off x="431800" y="1438776"/>
            <a:ext cx="7973164" cy="4513672"/>
          </a:xfrm>
        </p:spPr>
        <p:txBody>
          <a:bodyPr lIns="0" tIns="0" rIns="0" bIns="0" anchor="t"/>
          <a:lstStyle/>
          <a:p>
            <a:pPr marL="285750" indent="-285750" fontAlgn="base">
              <a:buClr>
                <a:srgbClr val="FF6651"/>
              </a:buClr>
              <a:buFont typeface="Arial" panose="020B0604020202020204" pitchFamily="34" charset="0"/>
              <a:buChar char="•"/>
            </a:pPr>
            <a:r>
              <a:rPr lang="en-US" sz="2000" dirty="0">
                <a:solidFill>
                  <a:srgbClr val="58595B"/>
                </a:solidFill>
                <a:latin typeface="FranklinGothicURWLig"/>
              </a:rPr>
              <a:t>The heirs want the collections</a:t>
            </a:r>
          </a:p>
          <a:p>
            <a:pPr marL="285750" indent="-285750" fontAlgn="base">
              <a:buClr>
                <a:srgbClr val="FF6651"/>
              </a:buClr>
              <a:buFont typeface="Arial" panose="020B0604020202020204" pitchFamily="34" charset="0"/>
              <a:buChar char="•"/>
            </a:pPr>
            <a:r>
              <a:rPr lang="en-US" sz="2000" dirty="0">
                <a:solidFill>
                  <a:srgbClr val="58595B"/>
                </a:solidFill>
                <a:latin typeface="FranklinGothicURWLig"/>
              </a:rPr>
              <a:t>The museum wants and will display the artwork​</a:t>
            </a:r>
          </a:p>
          <a:p>
            <a:pPr marL="285750" indent="-285750" fontAlgn="base">
              <a:lnSpc>
                <a:spcPct val="100000"/>
              </a:lnSpc>
              <a:spcAft>
                <a:spcPts val="0"/>
              </a:spcAft>
              <a:buClr>
                <a:srgbClr val="FF6651"/>
              </a:buClr>
              <a:buFont typeface="Arial" panose="020B0604020202020204" pitchFamily="34" charset="0"/>
              <a:buChar char="•"/>
            </a:pPr>
            <a:r>
              <a:rPr lang="en-US" sz="2000" dirty="0">
                <a:solidFill>
                  <a:srgbClr val="58595B"/>
                </a:solidFill>
                <a:latin typeface="FranklinGothicURWLig"/>
              </a:rPr>
              <a:t>There is NOT related use, so less attractive tax benefit                      </a:t>
            </a:r>
          </a:p>
          <a:p>
            <a:pPr marL="273050" fontAlgn="base">
              <a:lnSpc>
                <a:spcPct val="100000"/>
              </a:lnSpc>
              <a:spcAft>
                <a:spcPts val="0"/>
              </a:spcAft>
              <a:buClr>
                <a:srgbClr val="FF6651"/>
              </a:buClr>
            </a:pPr>
            <a:r>
              <a:rPr lang="en-US" sz="2000" dirty="0">
                <a:solidFill>
                  <a:srgbClr val="58595B"/>
                </a:solidFill>
                <a:latin typeface="FranklinGothicURWLig"/>
              </a:rPr>
              <a:t>(cost basis vs fair market value)​</a:t>
            </a:r>
          </a:p>
          <a:p>
            <a:pPr marL="285750" indent="-285750" fontAlgn="base">
              <a:lnSpc>
                <a:spcPct val="100000"/>
              </a:lnSpc>
              <a:spcAft>
                <a:spcPts val="0"/>
              </a:spcAft>
              <a:buClr>
                <a:srgbClr val="FF6651"/>
              </a:buClr>
              <a:buFont typeface="Arial" panose="020B0604020202020204" pitchFamily="34" charset="0"/>
              <a:buChar char="•"/>
            </a:pPr>
            <a:endParaRPr lang="en-US" sz="2000" dirty="0">
              <a:solidFill>
                <a:srgbClr val="58595B"/>
              </a:solidFill>
            </a:endParaRPr>
          </a:p>
          <a:p>
            <a:pPr marL="285750" indent="-285750" fontAlgn="base">
              <a:buClr>
                <a:srgbClr val="FF6651"/>
              </a:buClr>
              <a:buFont typeface="Arial" panose="020B0604020202020204" pitchFamily="34" charset="0"/>
              <a:buChar char="•"/>
            </a:pPr>
            <a:r>
              <a:rPr lang="en-US" sz="2000" dirty="0">
                <a:solidFill>
                  <a:srgbClr val="58595B"/>
                </a:solidFill>
                <a:latin typeface="FranklinGothicURWLig"/>
              </a:rPr>
              <a:t>The sales results will be the same at any auction house​​</a:t>
            </a:r>
          </a:p>
          <a:p>
            <a:pPr>
              <a:buClr>
                <a:srgbClr val="FF6651"/>
              </a:buClr>
            </a:pPr>
            <a:endParaRPr lang="en-GB" dirty="0">
              <a:solidFill>
                <a:srgbClr val="58595B"/>
              </a:solidFill>
            </a:endParaRPr>
          </a:p>
          <a:p>
            <a:endParaRPr lang="en-FR" dirty="0"/>
          </a:p>
        </p:txBody>
      </p:sp>
      <p:pic>
        <p:nvPicPr>
          <p:cNvPr id="7" name="Picture Placeholder 6">
            <a:extLst>
              <a:ext uri="{FF2B5EF4-FFF2-40B4-BE49-F238E27FC236}">
                <a16:creationId xmlns:a16="http://schemas.microsoft.com/office/drawing/2014/main" id="{11E50D90-1D89-414E-9758-587C619D1762}"/>
              </a:ext>
            </a:extLst>
          </p:cNvPr>
          <p:cNvPicPr>
            <a:picLocks noGrp="1" noChangeAspect="1"/>
          </p:cNvPicPr>
          <p:nvPr>
            <p:ph type="pic" sz="quarter" idx="49"/>
          </p:nvPr>
        </p:nvPicPr>
        <p:blipFill>
          <a:blip r:embed="rId2">
            <a:extLst>
              <a:ext uri="{28A0092B-C50C-407E-A947-70E740481C1C}">
                <a14:useLocalDpi xmlns:a14="http://schemas.microsoft.com/office/drawing/2010/main" val="0"/>
              </a:ext>
            </a:extLst>
          </a:blip>
          <a:srcRect t="9362" b="9362"/>
          <a:stretch>
            <a:fillRect/>
          </a:stretch>
        </p:blipFill>
        <p:spPr/>
      </p:pic>
    </p:spTree>
    <p:extLst>
      <p:ext uri="{BB962C8B-B14F-4D97-AF65-F5344CB8AC3E}">
        <p14:creationId xmlns:p14="http://schemas.microsoft.com/office/powerpoint/2010/main" val="534935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72D404-0C70-4B92-8B18-C593D5691544}"/>
              </a:ext>
            </a:extLst>
          </p:cNvPr>
          <p:cNvSpPr>
            <a:spLocks noGrp="1"/>
          </p:cNvSpPr>
          <p:nvPr>
            <p:ph type="title"/>
          </p:nvPr>
        </p:nvSpPr>
        <p:spPr>
          <a:xfrm>
            <a:off x="481012" y="-215996"/>
            <a:ext cx="10515600" cy="1325563"/>
          </a:xfrm>
        </p:spPr>
        <p:txBody>
          <a:bodyPr>
            <a:normAutofit/>
          </a:bodyPr>
          <a:lstStyle/>
          <a:p>
            <a:r>
              <a:rPr lang="en-GB" sz="2800" b="1" dirty="0">
                <a:latin typeface="Classico"/>
              </a:rPr>
              <a:t>Three Key Themes in Philanthropy with Passion Assets </a:t>
            </a:r>
          </a:p>
        </p:txBody>
      </p:sp>
      <p:pic>
        <p:nvPicPr>
          <p:cNvPr id="3" name="Picture Placeholder 2" descr="A picture containing plant, poplar, tree, flower&#10;&#10;Description automatically generated">
            <a:extLst>
              <a:ext uri="{FF2B5EF4-FFF2-40B4-BE49-F238E27FC236}">
                <a16:creationId xmlns:a16="http://schemas.microsoft.com/office/drawing/2014/main" id="{08F0931F-6DF9-554C-A25F-B88B80904CC8}"/>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a:off x="0" y="2990850"/>
            <a:ext cx="2417763" cy="3862388"/>
          </a:xfrm>
        </p:spPr>
      </p:pic>
      <p:sp>
        <p:nvSpPr>
          <p:cNvPr id="9" name="TextBox 8">
            <a:extLst>
              <a:ext uri="{FF2B5EF4-FFF2-40B4-BE49-F238E27FC236}">
                <a16:creationId xmlns:a16="http://schemas.microsoft.com/office/drawing/2014/main" id="{4B0440C9-A751-1546-906A-5D76B1674145}"/>
              </a:ext>
            </a:extLst>
          </p:cNvPr>
          <p:cNvSpPr txBox="1"/>
          <p:nvPr/>
        </p:nvSpPr>
        <p:spPr>
          <a:xfrm>
            <a:off x="2575467" y="1042377"/>
            <a:ext cx="9448800" cy="5124480"/>
          </a:xfrm>
          <a:prstGeom prst="rect">
            <a:avLst/>
          </a:prstGeom>
          <a:noFill/>
        </p:spPr>
        <p:txBody>
          <a:bodyPr wrap="square" lIns="91440" tIns="45720" rIns="91440" bIns="45720" anchor="t">
            <a:spAutoFit/>
          </a:bodyPr>
          <a:lstStyle/>
          <a:p>
            <a:r>
              <a:rPr lang="en-US" sz="2000" dirty="0">
                <a:solidFill>
                  <a:srgbClr val="FF6651"/>
                </a:solidFill>
                <a:latin typeface="Classico"/>
              </a:rPr>
              <a:t>1. </a:t>
            </a:r>
            <a:r>
              <a:rPr lang="en-US" sz="2000" b="1" dirty="0">
                <a:solidFill>
                  <a:srgbClr val="FF6651"/>
                </a:solidFill>
                <a:latin typeface="Classico"/>
              </a:rPr>
              <a:t>Generosity Amid Challenging Times (Giving while Living)</a:t>
            </a:r>
            <a:br>
              <a:rPr lang="en-US" sz="2000" b="1" dirty="0">
                <a:solidFill>
                  <a:srgbClr val="FF6651"/>
                </a:solidFill>
                <a:latin typeface="Classico"/>
              </a:rPr>
            </a:br>
            <a:endParaRPr lang="en-US" sz="2000" b="1" dirty="0">
              <a:solidFill>
                <a:srgbClr val="FF6651"/>
              </a:solidFill>
              <a:latin typeface="Classico"/>
            </a:endParaRPr>
          </a:p>
          <a:p>
            <a:pPr marL="800100" lvl="1" indent="-342900">
              <a:buFont typeface="Arial" panose="020B0604020202020204" pitchFamily="34" charset="0"/>
              <a:buChar char="•"/>
            </a:pPr>
            <a:r>
              <a:rPr lang="en-GB" sz="1700" dirty="0">
                <a:solidFill>
                  <a:srgbClr val="58595B"/>
                </a:solidFill>
                <a:latin typeface="FranklinGothic URW"/>
              </a:rPr>
              <a:t>Upward trend in philanthropic giving &amp; building a family legacy. </a:t>
            </a:r>
          </a:p>
          <a:p>
            <a:pPr marL="800100" lvl="1" indent="-342900">
              <a:buFont typeface="Arial" panose="020B0604020202020204" pitchFamily="34" charset="0"/>
              <a:buChar char="•"/>
            </a:pPr>
            <a:r>
              <a:rPr lang="en-GB" sz="1700" dirty="0">
                <a:solidFill>
                  <a:srgbClr val="58595B"/>
                </a:solidFill>
                <a:latin typeface="FranklinGothic URW"/>
              </a:rPr>
              <a:t>Focus on directing wealth to philanthropy. </a:t>
            </a:r>
          </a:p>
          <a:p>
            <a:pPr lvl="1"/>
            <a:endParaRPr lang="en-GB" sz="2000" dirty="0">
              <a:solidFill>
                <a:srgbClr val="FF6651"/>
              </a:solidFill>
              <a:latin typeface="Classico"/>
            </a:endParaRPr>
          </a:p>
          <a:p>
            <a:r>
              <a:rPr lang="en-US" sz="2000" dirty="0">
                <a:solidFill>
                  <a:srgbClr val="FF6651"/>
                </a:solidFill>
                <a:latin typeface="Classico"/>
              </a:rPr>
              <a:t>2. </a:t>
            </a:r>
            <a:r>
              <a:rPr lang="en-US" sz="2000" b="1" dirty="0">
                <a:solidFill>
                  <a:srgbClr val="FF6651"/>
                </a:solidFill>
                <a:latin typeface="Classico"/>
              </a:rPr>
              <a:t>Increased Sophistication of Donors</a:t>
            </a:r>
            <a:br>
              <a:rPr lang="en-US" sz="2000" b="1" dirty="0">
                <a:solidFill>
                  <a:srgbClr val="FF6651"/>
                </a:solidFill>
                <a:latin typeface="Classico"/>
              </a:rPr>
            </a:br>
            <a:endParaRPr lang="en-US" sz="1700" b="1" dirty="0">
              <a:solidFill>
                <a:srgbClr val="FF6651"/>
              </a:solidFill>
              <a:latin typeface="Classico"/>
            </a:endParaRPr>
          </a:p>
          <a:p>
            <a:pPr marL="800100" lvl="1" indent="-342900">
              <a:buFont typeface="Arial" panose="020B0604020202020204" pitchFamily="34" charset="0"/>
              <a:buChar char="•"/>
            </a:pPr>
            <a:r>
              <a:rPr lang="en-US" sz="1700" dirty="0">
                <a:solidFill>
                  <a:srgbClr val="58595B"/>
                </a:solidFill>
                <a:latin typeface="FranklinGothic URW"/>
              </a:rPr>
              <a:t>Donors are increasingly interested in smarter, more strategic ways to give back. </a:t>
            </a:r>
          </a:p>
          <a:p>
            <a:pPr marL="800100" lvl="1" indent="-342900">
              <a:buFont typeface="Arial" panose="020B0604020202020204" pitchFamily="34" charset="0"/>
              <a:buChar char="•"/>
            </a:pPr>
            <a:r>
              <a:rPr lang="en-US" sz="1700" dirty="0">
                <a:solidFill>
                  <a:srgbClr val="58595B"/>
                </a:solidFill>
                <a:latin typeface="FranklinGothic URW"/>
              </a:rPr>
              <a:t>Donors want to take advantage of tax benefits and favorable market conditions when available to them.</a:t>
            </a:r>
          </a:p>
          <a:p>
            <a:pPr marL="800100" lvl="1" indent="-342900">
              <a:buFont typeface="Arial" panose="020B0604020202020204" pitchFamily="34" charset="0"/>
              <a:buChar char="•"/>
            </a:pPr>
            <a:r>
              <a:rPr lang="en-GB" sz="1700" dirty="0">
                <a:solidFill>
                  <a:srgbClr val="58595B"/>
                </a:solidFill>
                <a:latin typeface="FranklinGothic URW"/>
              </a:rPr>
              <a:t>Fastest-growing charitable giving vehicle is the donor-advised fund.</a:t>
            </a:r>
            <a:r>
              <a:rPr lang="en-US" sz="1700" dirty="0">
                <a:solidFill>
                  <a:srgbClr val="58595B"/>
                </a:solidFill>
                <a:latin typeface="FranklinGothic URW"/>
              </a:rPr>
              <a:t> </a:t>
            </a:r>
            <a:endParaRPr lang="en-US" sz="1700" dirty="0">
              <a:solidFill>
                <a:srgbClr val="58595B"/>
              </a:solidFill>
              <a:effectLst/>
              <a:latin typeface="FranklinGothic URW"/>
            </a:endParaRPr>
          </a:p>
          <a:p>
            <a:pPr lvl="1"/>
            <a:endParaRPr lang="en-US" sz="2000" dirty="0">
              <a:solidFill>
                <a:srgbClr val="FF6651"/>
              </a:solidFill>
              <a:effectLst/>
              <a:latin typeface="Classico"/>
            </a:endParaRPr>
          </a:p>
          <a:p>
            <a:r>
              <a:rPr lang="en-US" sz="2000" dirty="0">
                <a:solidFill>
                  <a:srgbClr val="FF6651"/>
                </a:solidFill>
                <a:latin typeface="Classico"/>
              </a:rPr>
              <a:t>3. </a:t>
            </a:r>
            <a:r>
              <a:rPr lang="en-US" sz="2000" b="1" dirty="0">
                <a:solidFill>
                  <a:srgbClr val="FF6651"/>
                </a:solidFill>
                <a:latin typeface="Classico"/>
              </a:rPr>
              <a:t>The Next Generation Leads the Way</a:t>
            </a:r>
            <a:br>
              <a:rPr lang="en-US" sz="2000" b="1" dirty="0">
                <a:solidFill>
                  <a:srgbClr val="FF6651"/>
                </a:solidFill>
                <a:latin typeface="Classico"/>
              </a:rPr>
            </a:br>
            <a:endParaRPr lang="en-US" sz="2000" b="1" dirty="0">
              <a:solidFill>
                <a:srgbClr val="FF6651"/>
              </a:solidFill>
              <a:latin typeface="Classico"/>
            </a:endParaRPr>
          </a:p>
          <a:p>
            <a:pPr marL="800100" lvl="1" indent="-342900">
              <a:buFont typeface="Arial" panose="020B0604020202020204" pitchFamily="34" charset="0"/>
              <a:buChar char="•"/>
            </a:pPr>
            <a:r>
              <a:rPr lang="en-US" sz="1700" dirty="0">
                <a:solidFill>
                  <a:srgbClr val="58595B"/>
                </a:solidFill>
                <a:latin typeface="FranklinGothic URW"/>
              </a:rPr>
              <a:t>Millennials consider themselves philanthropists.</a:t>
            </a:r>
          </a:p>
          <a:p>
            <a:pPr marL="800100" lvl="1" indent="-342900">
              <a:buFont typeface="Arial" panose="020B0604020202020204" pitchFamily="34" charset="0"/>
              <a:buChar char="•"/>
            </a:pPr>
            <a:r>
              <a:rPr lang="en-US" sz="1700" dirty="0">
                <a:solidFill>
                  <a:srgbClr val="58595B"/>
                </a:solidFill>
                <a:latin typeface="FranklinGothic URW"/>
              </a:rPr>
              <a:t>The growing popularity of impact investments signals a shift that the next generation is driving from charitable giving to charitable living.</a:t>
            </a:r>
          </a:p>
          <a:p>
            <a:pPr marL="800100" lvl="1" indent="-342900">
              <a:buFont typeface="Arial" panose="020B0604020202020204" pitchFamily="34" charset="0"/>
              <a:buChar char="•"/>
            </a:pPr>
            <a:r>
              <a:rPr lang="en-US" sz="1700" dirty="0">
                <a:solidFill>
                  <a:srgbClr val="58595B"/>
                </a:solidFill>
                <a:latin typeface="FranklinGothic URW"/>
              </a:rPr>
              <a:t>Reliance on experts.</a:t>
            </a:r>
            <a:r>
              <a:rPr lang="en-US" sz="1700" dirty="0"/>
              <a:t> </a:t>
            </a:r>
            <a:endParaRPr lang="en-US" sz="1700" dirty="0">
              <a:cs typeface="Calibri"/>
            </a:endParaRPr>
          </a:p>
        </p:txBody>
      </p:sp>
    </p:spTree>
    <p:extLst>
      <p:ext uri="{BB962C8B-B14F-4D97-AF65-F5344CB8AC3E}">
        <p14:creationId xmlns:p14="http://schemas.microsoft.com/office/powerpoint/2010/main" val="386565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CE65-D9CD-D34A-8709-202C34FDC9CE}"/>
              </a:ext>
            </a:extLst>
          </p:cNvPr>
          <p:cNvSpPr>
            <a:spLocks noGrp="1"/>
          </p:cNvSpPr>
          <p:nvPr>
            <p:ph type="title"/>
          </p:nvPr>
        </p:nvSpPr>
        <p:spPr>
          <a:xfrm>
            <a:off x="251178" y="-53041"/>
            <a:ext cx="10515600" cy="1325563"/>
          </a:xfrm>
        </p:spPr>
        <p:txBody>
          <a:bodyPr>
            <a:normAutofit/>
          </a:bodyPr>
          <a:lstStyle/>
          <a:p>
            <a:r>
              <a:rPr lang="en-US" sz="2800" b="1" dirty="0">
                <a:latin typeface="Classico" pitchFamily="2" charset="0"/>
              </a:rPr>
              <a:t>Benefits of Lifetime Donation </a:t>
            </a:r>
            <a:endParaRPr lang="en-US" sz="2800" dirty="0"/>
          </a:p>
        </p:txBody>
      </p:sp>
      <p:pic>
        <p:nvPicPr>
          <p:cNvPr id="5" name="Picture Placeholder 6" descr="A picture containing accessory&#10;&#10;Description automatically generated">
            <a:extLst>
              <a:ext uri="{FF2B5EF4-FFF2-40B4-BE49-F238E27FC236}">
                <a16:creationId xmlns:a16="http://schemas.microsoft.com/office/drawing/2014/main" id="{1C1ECF28-702C-5546-9563-394E1B0F2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08274" y="897879"/>
            <a:ext cx="2308025" cy="2596528"/>
          </a:xfrm>
          <a:prstGeom prst="rect">
            <a:avLst/>
          </a:prstGeom>
        </p:spPr>
      </p:pic>
      <p:sp>
        <p:nvSpPr>
          <p:cNvPr id="10" name="TextBox 9">
            <a:extLst>
              <a:ext uri="{FF2B5EF4-FFF2-40B4-BE49-F238E27FC236}">
                <a16:creationId xmlns:a16="http://schemas.microsoft.com/office/drawing/2014/main" id="{78C62E13-2761-514D-B8D1-2F12E63ADE72}"/>
              </a:ext>
            </a:extLst>
          </p:cNvPr>
          <p:cNvSpPr txBox="1"/>
          <p:nvPr/>
        </p:nvSpPr>
        <p:spPr>
          <a:xfrm>
            <a:off x="421026" y="1015347"/>
            <a:ext cx="6215681" cy="4339650"/>
          </a:xfrm>
          <a:prstGeom prst="rect">
            <a:avLst/>
          </a:prstGeom>
          <a:noFill/>
        </p:spPr>
        <p:txBody>
          <a:bodyPr wrap="square">
            <a:spAutoFit/>
          </a:bodyPr>
          <a:lstStyle/>
          <a:p>
            <a:pPr fontAlgn="base"/>
            <a:r>
              <a:rPr lang="en-GB" dirty="0">
                <a:solidFill>
                  <a:srgbClr val="FF0000"/>
                </a:solidFill>
                <a:latin typeface="Franklin Gothic Demi Cond"/>
              </a:rPr>
              <a:t>Making a charitable vision become a reality</a:t>
            </a:r>
          </a:p>
          <a:p>
            <a:pPr fontAlgn="base"/>
            <a:endParaRPr lang="en-US" sz="1400" b="1" dirty="0">
              <a:solidFill>
                <a:srgbClr val="000000"/>
              </a:solidFill>
              <a:latin typeface="Franklin Gothic Demi Cond" panose="020B0603020102020204" pitchFamily="34" charset="0"/>
            </a:endParaRPr>
          </a:p>
          <a:p>
            <a:pPr fontAlgn="base"/>
            <a:endParaRPr lang="en-US" sz="1400" b="1" dirty="0">
              <a:latin typeface="Franklin Gothic Medium" panose="020B0603020102020204" pitchFamily="34" charset="0"/>
            </a:endParaRPr>
          </a:p>
          <a:p>
            <a:pPr marL="285750" indent="-285750" fontAlgn="base">
              <a:buChar char="•"/>
            </a:pPr>
            <a:endParaRPr lang="en-US" sz="1400" b="1" dirty="0">
              <a:latin typeface="Franklin Gothic Medium" panose="020B0603020102020204" pitchFamily="34" charset="0"/>
            </a:endParaRPr>
          </a:p>
          <a:p>
            <a:pPr marL="342900" indent="-342900" fontAlgn="base">
              <a:buFont typeface="+mj-lt"/>
              <a:buAutoNum type="arabicPeriod"/>
            </a:pPr>
            <a:r>
              <a:rPr lang="en-US" dirty="0">
                <a:latin typeface="Franklin Gothic Medium" panose="020B0603020102020204" pitchFamily="34" charset="0"/>
              </a:rPr>
              <a:t>A solution for family members who are not interested in the objects (s).</a:t>
            </a:r>
          </a:p>
          <a:p>
            <a:pPr marL="342900" indent="-342900" fontAlgn="base">
              <a:buFont typeface="+mj-lt"/>
              <a:buAutoNum type="arabicPeriod"/>
            </a:pPr>
            <a:endParaRPr lang="en-US" dirty="0">
              <a:latin typeface="Franklin Gothic Medium" panose="020B0603020102020204" pitchFamily="34" charset="0"/>
            </a:endParaRPr>
          </a:p>
          <a:p>
            <a:pPr marL="342900" indent="-342900" fontAlgn="base">
              <a:buFont typeface="+mj-lt"/>
              <a:buAutoNum type="arabicPeriod"/>
            </a:pPr>
            <a:r>
              <a:rPr lang="en-US" dirty="0">
                <a:latin typeface="Franklin Gothic Medium" panose="020B0603020102020204" pitchFamily="34" charset="0"/>
              </a:rPr>
              <a:t>Avoid paying capital gains tax.​</a:t>
            </a:r>
          </a:p>
          <a:p>
            <a:pPr marL="342900" indent="-342900" fontAlgn="base">
              <a:buFont typeface="+mj-lt"/>
              <a:buAutoNum type="arabicPeriod"/>
            </a:pPr>
            <a:endParaRPr lang="en-US" dirty="0">
              <a:latin typeface="Franklin Gothic Medium" panose="020B0603020102020204" pitchFamily="34" charset="0"/>
            </a:endParaRPr>
          </a:p>
          <a:p>
            <a:pPr marL="342900" indent="-342900" fontAlgn="base">
              <a:buFont typeface="+mj-lt"/>
              <a:buAutoNum type="arabicPeriod"/>
            </a:pPr>
            <a:r>
              <a:rPr lang="en-US" dirty="0">
                <a:latin typeface="Franklin Gothic Medium" panose="020B0603020102020204" pitchFamily="34" charset="0"/>
              </a:rPr>
              <a:t>Remove an appreciated illiquid asset(s) from the estate for estate tax purposes.</a:t>
            </a:r>
          </a:p>
          <a:p>
            <a:pPr marL="342900" indent="-342900" fontAlgn="base">
              <a:buFont typeface="+mj-lt"/>
              <a:buAutoNum type="arabicPeriod"/>
            </a:pPr>
            <a:endParaRPr lang="en-US" dirty="0">
              <a:latin typeface="Franklin Gothic Medium" panose="020B0603020102020204" pitchFamily="34" charset="0"/>
            </a:endParaRPr>
          </a:p>
          <a:p>
            <a:pPr marL="342900" indent="-342900" fontAlgn="base">
              <a:buFont typeface="+mj-lt"/>
              <a:buAutoNum type="arabicPeriod"/>
            </a:pPr>
            <a:r>
              <a:rPr lang="en-US" dirty="0">
                <a:latin typeface="Franklin Gothic Medium" panose="020B0603020102020204" pitchFamily="34" charset="0"/>
              </a:rPr>
              <a:t>Contributing  toward charitable causes during lifetime.</a:t>
            </a:r>
          </a:p>
          <a:p>
            <a:pPr marL="342900" indent="-342900" fontAlgn="base">
              <a:buFont typeface="+mj-lt"/>
              <a:buAutoNum type="arabicPeriod"/>
            </a:pPr>
            <a:endParaRPr lang="en-US" dirty="0">
              <a:latin typeface="Franklin Gothic Medium" panose="020B0603020102020204" pitchFamily="34" charset="0"/>
            </a:endParaRPr>
          </a:p>
          <a:p>
            <a:pPr marL="342900" indent="-342900" fontAlgn="base">
              <a:buFont typeface="+mj-lt"/>
              <a:buAutoNum type="arabicPeriod"/>
            </a:pPr>
            <a:r>
              <a:rPr lang="en-US" dirty="0">
                <a:latin typeface="Franklin Gothic Medium" panose="020B0603020102020204" pitchFamily="34" charset="0"/>
              </a:rPr>
              <a:t>Educate next gen on philanthropic giving while living using passion assets.</a:t>
            </a:r>
          </a:p>
        </p:txBody>
      </p:sp>
      <p:pic>
        <p:nvPicPr>
          <p:cNvPr id="3" name="Picture 2">
            <a:extLst>
              <a:ext uri="{FF2B5EF4-FFF2-40B4-BE49-F238E27FC236}">
                <a16:creationId xmlns:a16="http://schemas.microsoft.com/office/drawing/2014/main" id="{4EC71DE1-DA18-0F87-35C8-85587C1FAC9F}"/>
              </a:ext>
            </a:extLst>
          </p:cNvPr>
          <p:cNvPicPr>
            <a:picLocks noChangeAspect="1"/>
          </p:cNvPicPr>
          <p:nvPr/>
        </p:nvPicPr>
        <p:blipFill>
          <a:blip r:embed="rId3"/>
          <a:stretch>
            <a:fillRect/>
          </a:stretch>
        </p:blipFill>
        <p:spPr>
          <a:xfrm>
            <a:off x="7165171" y="908798"/>
            <a:ext cx="2059964" cy="2585609"/>
          </a:xfrm>
          <a:prstGeom prst="rect">
            <a:avLst/>
          </a:prstGeom>
        </p:spPr>
      </p:pic>
      <p:pic>
        <p:nvPicPr>
          <p:cNvPr id="4" name="Picture 3" descr="A picture containing text, indoor, blue&#10;&#10;Description automatically generated">
            <a:extLst>
              <a:ext uri="{FF2B5EF4-FFF2-40B4-BE49-F238E27FC236}">
                <a16:creationId xmlns:a16="http://schemas.microsoft.com/office/drawing/2014/main" id="{3A213A82-E300-9F9A-645A-42F0662494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5171" y="3956473"/>
            <a:ext cx="2304843" cy="1992729"/>
          </a:xfrm>
          <a:prstGeom prst="rect">
            <a:avLst/>
          </a:prstGeom>
        </p:spPr>
      </p:pic>
      <p:pic>
        <p:nvPicPr>
          <p:cNvPr id="6" name="Picture 5">
            <a:extLst>
              <a:ext uri="{FF2B5EF4-FFF2-40B4-BE49-F238E27FC236}">
                <a16:creationId xmlns:a16="http://schemas.microsoft.com/office/drawing/2014/main" id="{505735E3-7540-AD78-98FC-8283919C6D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53598" y="3820261"/>
            <a:ext cx="2017376" cy="2139860"/>
          </a:xfrm>
          <a:prstGeom prst="rect">
            <a:avLst/>
          </a:prstGeom>
        </p:spPr>
      </p:pic>
    </p:spTree>
    <p:extLst>
      <p:ext uri="{BB962C8B-B14F-4D97-AF65-F5344CB8AC3E}">
        <p14:creationId xmlns:p14="http://schemas.microsoft.com/office/powerpoint/2010/main" val="344779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99" y="120748"/>
            <a:ext cx="5663828" cy="664797"/>
          </a:xfrm>
        </p:spPr>
        <p:txBody>
          <a:bodyPr>
            <a:normAutofit fontScale="90000"/>
          </a:bodyPr>
          <a:lstStyle/>
          <a:p>
            <a:r>
              <a:rPr lang="en-US" sz="2400" b="1" dirty="0">
                <a:latin typeface="Classico"/>
              </a:rPr>
              <a:t>Legacy Creation:  </a:t>
            </a:r>
            <a:br>
              <a:rPr lang="en-US" sz="2400" b="1" dirty="0">
                <a:latin typeface="Classico"/>
              </a:rPr>
            </a:br>
            <a:r>
              <a:rPr lang="en-US" sz="2400" b="1" dirty="0">
                <a:latin typeface="Classico"/>
              </a:rPr>
              <a:t>An important conversation to have with clients</a:t>
            </a:r>
            <a:endParaRPr lang="en-US" b="1" dirty="0">
              <a:solidFill>
                <a:srgbClr val="FF6651"/>
              </a:solidFill>
              <a:latin typeface="Classico"/>
            </a:endParaRPr>
          </a:p>
        </p:txBody>
      </p:sp>
      <p:sp>
        <p:nvSpPr>
          <p:cNvPr id="3" name="Text Placeholder 3">
            <a:extLst>
              <a:ext uri="{FF2B5EF4-FFF2-40B4-BE49-F238E27FC236}">
                <a16:creationId xmlns:a16="http://schemas.microsoft.com/office/drawing/2014/main" id="{78776C49-263B-49C3-8636-8C0AEFA4D163}"/>
              </a:ext>
            </a:extLst>
          </p:cNvPr>
          <p:cNvSpPr>
            <a:spLocks noGrp="1"/>
          </p:cNvSpPr>
          <p:nvPr>
            <p:ph type="body" sz="quarter" idx="11"/>
          </p:nvPr>
        </p:nvSpPr>
        <p:spPr>
          <a:xfrm>
            <a:off x="493253" y="1179021"/>
            <a:ext cx="5433839" cy="276999"/>
          </a:xfrm>
        </p:spPr>
        <p:txBody>
          <a:bodyPr wrap="square" lIns="0" tIns="0" rIns="0" bIns="0" anchor="t">
            <a:spAutoFit/>
          </a:bodyPr>
          <a:lstStyle/>
          <a:p>
            <a:r>
              <a:rPr lang="en-GB" sz="2000">
                <a:latin typeface="Franklin Gothic Demi Cond"/>
              </a:rPr>
              <a:t>Making your charitable vision become a reality</a:t>
            </a:r>
          </a:p>
        </p:txBody>
      </p:sp>
      <p:sp>
        <p:nvSpPr>
          <p:cNvPr id="5" name="Picture Placeholder 4">
            <a:extLst>
              <a:ext uri="{FF2B5EF4-FFF2-40B4-BE49-F238E27FC236}">
                <a16:creationId xmlns:a16="http://schemas.microsoft.com/office/drawing/2014/main" id="{5564E0AC-7383-0255-854D-3F5344472ED7}"/>
              </a:ext>
            </a:extLst>
          </p:cNvPr>
          <p:cNvSpPr>
            <a:spLocks noGrp="1"/>
          </p:cNvSpPr>
          <p:nvPr>
            <p:ph type="pic" sz="quarter" idx="42"/>
          </p:nvPr>
        </p:nvSpPr>
        <p:spPr/>
        <p:txBody>
          <a:bodyPr/>
          <a:lstStyle/>
          <a:p>
            <a:endParaRPr lang="en-US"/>
          </a:p>
        </p:txBody>
      </p:sp>
      <p:sp>
        <p:nvSpPr>
          <p:cNvPr id="4" name="Text Placeholder 4">
            <a:extLst>
              <a:ext uri="{FF2B5EF4-FFF2-40B4-BE49-F238E27FC236}">
                <a16:creationId xmlns:a16="http://schemas.microsoft.com/office/drawing/2014/main" id="{E1C31AB2-8CDB-48BD-BA8E-F34341D9E598}"/>
              </a:ext>
            </a:extLst>
          </p:cNvPr>
          <p:cNvSpPr>
            <a:spLocks noGrp="1"/>
          </p:cNvSpPr>
          <p:nvPr>
            <p:ph type="body" sz="quarter" idx="43"/>
          </p:nvPr>
        </p:nvSpPr>
        <p:spPr>
          <a:xfrm>
            <a:off x="431801" y="1670321"/>
            <a:ext cx="5233866" cy="4794275"/>
          </a:xfrm>
        </p:spPr>
        <p:txBody>
          <a:bodyPr lIns="0" tIns="0" rIns="0" bIns="0" anchor="t"/>
          <a:lstStyle/>
          <a:p>
            <a:pPr marL="342900" indent="-342900">
              <a:buClr>
                <a:srgbClr val="FF6651"/>
              </a:buClr>
              <a:buFont typeface="Arial" panose="020B0604020202020204" pitchFamily="34" charset="0"/>
              <a:buChar char="•"/>
            </a:pPr>
            <a:r>
              <a:rPr lang="en-GB" sz="2000" dirty="0">
                <a:latin typeface="Franklin Gothic Book" panose="020B0503020102020204" pitchFamily="34" charset="0"/>
              </a:rPr>
              <a:t>Is your client interested in donating all or part of the collection to an institution?</a:t>
            </a:r>
            <a:endParaRPr lang="en-US" sz="2000" dirty="0">
              <a:latin typeface="Franklin Gothic Book" panose="020B0503020102020204" pitchFamily="34" charset="0"/>
            </a:endParaRPr>
          </a:p>
          <a:p>
            <a:pPr marL="342900" indent="-342900">
              <a:buClr>
                <a:srgbClr val="FF6651"/>
              </a:buClr>
              <a:buFont typeface="Arial" panose="020B0604020202020204" pitchFamily="34" charset="0"/>
              <a:buChar char="•"/>
            </a:pPr>
            <a:r>
              <a:rPr lang="en-GB" sz="2000" dirty="0">
                <a:latin typeface="Franklin Gothic Book" panose="020B0503020102020204" pitchFamily="34" charset="0"/>
              </a:rPr>
              <a:t>Is  your client interested in selling all or part of the collection and allocating the proceeds to a specific </a:t>
            </a:r>
            <a:r>
              <a:rPr lang="en-GB" sz="2000" dirty="0">
                <a:solidFill>
                  <a:srgbClr val="FF6651"/>
                </a:solidFill>
                <a:latin typeface="Franklin Gothic Demi Cond" panose="020B0706030402020204" pitchFamily="34" charset="0"/>
              </a:rPr>
              <a:t>charity</a:t>
            </a:r>
            <a:r>
              <a:rPr lang="en-GB" sz="2000" dirty="0">
                <a:latin typeface="Franklin Gothic Book" panose="020B0503020102020204" pitchFamily="34" charset="0"/>
              </a:rPr>
              <a:t>, multiple charities or using the proceeds toward</a:t>
            </a:r>
            <a:r>
              <a:rPr lang="en-GB" sz="2000" dirty="0">
                <a:solidFill>
                  <a:srgbClr val="58595B"/>
                </a:solidFill>
                <a:latin typeface="Franklin Gothic Book" panose="020B0503020102020204" pitchFamily="34" charset="0"/>
              </a:rPr>
              <a:t> </a:t>
            </a:r>
            <a:r>
              <a:rPr lang="en-GB" sz="2000" dirty="0">
                <a:solidFill>
                  <a:srgbClr val="FF6651"/>
                </a:solidFill>
                <a:latin typeface="Franklin Gothic Demi Cond" panose="020B0706030402020204" pitchFamily="34" charset="0"/>
              </a:rPr>
              <a:t>social impact investing?</a:t>
            </a:r>
            <a:endParaRPr lang="en-US" sz="2000" dirty="0">
              <a:solidFill>
                <a:srgbClr val="FF6651"/>
              </a:solidFill>
              <a:latin typeface="Franklin Gothic Demi Cond" panose="020B0706030402020204" pitchFamily="34" charset="0"/>
            </a:endParaRPr>
          </a:p>
          <a:p>
            <a:pPr marL="342900" indent="-342900">
              <a:buClr>
                <a:srgbClr val="FF6651"/>
              </a:buClr>
              <a:buFont typeface="Arial" panose="020B0604020202020204" pitchFamily="34" charset="0"/>
              <a:buChar char="•"/>
            </a:pPr>
            <a:r>
              <a:rPr lang="en-GB" sz="2000" dirty="0">
                <a:latin typeface="Franklin Gothic Book" panose="020B0503020102020204" pitchFamily="34" charset="0"/>
              </a:rPr>
              <a:t>Has your client considered gifting all or part of the collection to a </a:t>
            </a:r>
            <a:r>
              <a:rPr lang="en-GB" sz="2000" dirty="0">
                <a:solidFill>
                  <a:srgbClr val="FF6651"/>
                </a:solidFill>
                <a:latin typeface="Franklin Gothic Demi Cond" panose="020B0706030402020204" pitchFamily="34" charset="0"/>
              </a:rPr>
              <a:t>Donor Advised Fund</a:t>
            </a:r>
            <a:r>
              <a:rPr lang="en-GB" sz="2000" dirty="0">
                <a:solidFill>
                  <a:srgbClr val="58595B"/>
                </a:solidFill>
                <a:latin typeface="Franklin Gothic Demi Cond" panose="020B0706030402020204" pitchFamily="34" charset="0"/>
              </a:rPr>
              <a:t> </a:t>
            </a:r>
            <a:r>
              <a:rPr lang="en-GB" sz="2000" dirty="0">
                <a:latin typeface="Franklin Gothic Book" panose="020B0503020102020204" pitchFamily="34" charset="0"/>
              </a:rPr>
              <a:t>and using the proceeds from the sale to allocate to charitable endeavours?</a:t>
            </a:r>
            <a:endParaRPr lang="en-US" sz="2000" dirty="0">
              <a:latin typeface="Franklin Gothic Book" panose="020B0503020102020204" pitchFamily="34" charset="0"/>
            </a:endParaRPr>
          </a:p>
          <a:p>
            <a:pPr marL="342900" indent="-342900">
              <a:buClr>
                <a:srgbClr val="FF6651"/>
              </a:buClr>
              <a:buFont typeface="Arial" panose="020B0604020202020204" pitchFamily="34" charset="0"/>
              <a:buChar char="•"/>
            </a:pPr>
            <a:r>
              <a:rPr lang="en-GB" sz="2000" dirty="0">
                <a:latin typeface="Franklin Gothic Book" panose="020B0503020102020204" pitchFamily="34" charset="0"/>
              </a:rPr>
              <a:t>Is your client thinking of creating a </a:t>
            </a:r>
            <a:r>
              <a:rPr lang="en-GB" sz="2000" dirty="0">
                <a:solidFill>
                  <a:srgbClr val="FF6651"/>
                </a:solidFill>
                <a:latin typeface="Franklin Gothic Demi Cond" panose="020B0706030402020204" pitchFamily="34" charset="0"/>
              </a:rPr>
              <a:t>Museum</a:t>
            </a:r>
            <a:r>
              <a:rPr lang="en-GB" sz="2000" dirty="0">
                <a:latin typeface="Franklin Gothic Book" panose="020B0503020102020204" pitchFamily="34" charset="0"/>
              </a:rPr>
              <a:t> for the collection or a contributing to a private</a:t>
            </a:r>
            <a:r>
              <a:rPr lang="en-GB" sz="2000" dirty="0">
                <a:solidFill>
                  <a:srgbClr val="58595B"/>
                </a:solidFill>
                <a:latin typeface="Franklin Gothic Book" panose="020B0503020102020204" pitchFamily="34" charset="0"/>
              </a:rPr>
              <a:t> </a:t>
            </a:r>
            <a:r>
              <a:rPr lang="en-GB" sz="2000" dirty="0">
                <a:solidFill>
                  <a:srgbClr val="FF6651"/>
                </a:solidFill>
                <a:latin typeface="Franklin Gothic Demi Cond" panose="020B0706030402020204" pitchFamily="34" charset="0"/>
              </a:rPr>
              <a:t>Foundation or a Charitable Remainer Trust?</a:t>
            </a:r>
            <a:endParaRPr lang="en-US" sz="2000" dirty="0">
              <a:solidFill>
                <a:srgbClr val="FF6651"/>
              </a:solidFill>
              <a:latin typeface="Franklin Gothic Demi Cond" panose="020B0706030402020204" pitchFamily="34" charset="0"/>
            </a:endParaRPr>
          </a:p>
        </p:txBody>
      </p:sp>
      <p:pic>
        <p:nvPicPr>
          <p:cNvPr id="14" name="Picture 14" descr="A framed picture of a person on a table with a chandelier&#10;&#10;Description automatically generated">
            <a:extLst>
              <a:ext uri="{FF2B5EF4-FFF2-40B4-BE49-F238E27FC236}">
                <a16:creationId xmlns:a16="http://schemas.microsoft.com/office/drawing/2014/main" id="{1AE0D417-5FEC-04DC-332E-F141F0ABB9EE}"/>
              </a:ext>
            </a:extLst>
          </p:cNvPr>
          <p:cNvPicPr>
            <a:picLocks noChangeAspect="1"/>
          </p:cNvPicPr>
          <p:nvPr/>
        </p:nvPicPr>
        <p:blipFill>
          <a:blip r:embed="rId3"/>
          <a:stretch>
            <a:fillRect/>
          </a:stretch>
        </p:blipFill>
        <p:spPr>
          <a:xfrm>
            <a:off x="6095827" y="-7366"/>
            <a:ext cx="6528648" cy="6899128"/>
          </a:xfrm>
          <a:prstGeom prst="rect">
            <a:avLst/>
          </a:prstGeom>
        </p:spPr>
      </p:pic>
    </p:spTree>
    <p:extLst>
      <p:ext uri="{BB962C8B-B14F-4D97-AF65-F5344CB8AC3E}">
        <p14:creationId xmlns:p14="http://schemas.microsoft.com/office/powerpoint/2010/main" val="19123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E67185-7F33-E21B-638B-6B3CBAD32742}"/>
              </a:ext>
            </a:extLst>
          </p:cNvPr>
          <p:cNvSpPr>
            <a:spLocks noGrp="1"/>
          </p:cNvSpPr>
          <p:nvPr>
            <p:ph type="title"/>
          </p:nvPr>
        </p:nvSpPr>
        <p:spPr>
          <a:xfrm>
            <a:off x="234775" y="254871"/>
            <a:ext cx="5237003" cy="1163395"/>
          </a:xfrm>
        </p:spPr>
        <p:txBody>
          <a:bodyPr>
            <a:normAutofit/>
          </a:bodyPr>
          <a:lstStyle/>
          <a:p>
            <a:r>
              <a:rPr lang="en-GB" sz="2700" b="1" dirty="0">
                <a:latin typeface="Classico" pitchFamily="50" charset="0"/>
              </a:rPr>
              <a:t>Case Study 1: </a:t>
            </a:r>
            <a:br>
              <a:rPr lang="en-GB" sz="2700" b="1" dirty="0">
                <a:latin typeface="Classico" pitchFamily="50" charset="0"/>
              </a:rPr>
            </a:br>
            <a:r>
              <a:rPr lang="en-GB" sz="2700" b="1" dirty="0">
                <a:latin typeface="Classico" pitchFamily="50" charset="0"/>
              </a:rPr>
              <a:t>Depreciated Passion Assets </a:t>
            </a:r>
            <a:endParaRPr lang="fr-FR" sz="2700" b="1" dirty="0">
              <a:latin typeface="Classico" pitchFamily="50" charset="0"/>
            </a:endParaRPr>
          </a:p>
          <a:p>
            <a:endParaRPr lang="fr-FR" dirty="0"/>
          </a:p>
        </p:txBody>
      </p:sp>
      <p:sp>
        <p:nvSpPr>
          <p:cNvPr id="4" name="Espace réservé pour une image  3">
            <a:extLst>
              <a:ext uri="{FF2B5EF4-FFF2-40B4-BE49-F238E27FC236}">
                <a16:creationId xmlns:a16="http://schemas.microsoft.com/office/drawing/2014/main" id="{CF400C07-5223-632F-1DE9-6FE180E8A435}"/>
              </a:ext>
            </a:extLst>
          </p:cNvPr>
          <p:cNvSpPr>
            <a:spLocks noGrp="1"/>
          </p:cNvSpPr>
          <p:nvPr>
            <p:ph type="pic" sz="quarter" idx="42"/>
          </p:nvPr>
        </p:nvSpPr>
        <p:spPr/>
        <p:txBody>
          <a:bodyPr/>
          <a:lstStyle/>
          <a:p>
            <a:endParaRPr lang="en-US"/>
          </a:p>
        </p:txBody>
      </p:sp>
      <p:sp>
        <p:nvSpPr>
          <p:cNvPr id="5" name="Espace réservé du texte 4">
            <a:extLst>
              <a:ext uri="{FF2B5EF4-FFF2-40B4-BE49-F238E27FC236}">
                <a16:creationId xmlns:a16="http://schemas.microsoft.com/office/drawing/2014/main" id="{53799E4F-6F1F-B097-0062-576A6CAA6BD4}"/>
              </a:ext>
            </a:extLst>
          </p:cNvPr>
          <p:cNvSpPr>
            <a:spLocks noGrp="1"/>
          </p:cNvSpPr>
          <p:nvPr>
            <p:ph type="body" sz="quarter" idx="43"/>
          </p:nvPr>
        </p:nvSpPr>
        <p:spPr/>
        <p:txBody>
          <a:bodyPr lIns="0" tIns="0" rIns="0" bIns="0" anchor="t">
            <a:normAutofit lnSpcReduction="10000"/>
          </a:bodyPr>
          <a:lstStyle/>
          <a:p>
            <a:r>
              <a:rPr lang="en-US" sz="2000" dirty="0">
                <a:latin typeface="FranklinGothicURWLig"/>
              </a:rPr>
              <a:t>Over several years, the patriarch acquired a large watch collection. When he passed, his spouse received the collection.   Neither the children nor grandchildren have an emotional attachment to the collection. </a:t>
            </a:r>
          </a:p>
          <a:p>
            <a:r>
              <a:rPr lang="en-US" sz="2000" dirty="0">
                <a:latin typeface="FranklinGothicURWLig"/>
              </a:rPr>
              <a:t>The matriarch and family members are very philanthropic.  The matriarch  decided to use the watch collection to support various charities during her lifetime focused on education and homeless issues.</a:t>
            </a:r>
          </a:p>
          <a:p>
            <a:r>
              <a:rPr lang="en-US" sz="2000" dirty="0">
                <a:latin typeface="FranklinGothicURWLig"/>
              </a:rPr>
              <a:t>Since the collection had depreciated since getting a step up basis,  the matriarch decided to sell  the collection in a specialty watch sale and then contributed part of the proceeds directly to a specific charity </a:t>
            </a:r>
            <a:r>
              <a:rPr lang="en-US" sz="2000" dirty="0">
                <a:solidFill>
                  <a:srgbClr val="58595B"/>
                </a:solidFill>
                <a:latin typeface="FranklinGothicURWLig"/>
              </a:rPr>
              <a:t>and the remaining   proceeds to the DAF. </a:t>
            </a:r>
            <a:endParaRPr lang="en-US" sz="2000" dirty="0"/>
          </a:p>
          <a:p>
            <a:endParaRPr lang="fr-FR" sz="2000" dirty="0"/>
          </a:p>
        </p:txBody>
      </p:sp>
      <p:pic>
        <p:nvPicPr>
          <p:cNvPr id="9" name="Image 10" descr="Une image contenant intérieur&#10;&#10;Description générée automatiquement">
            <a:extLst>
              <a:ext uri="{FF2B5EF4-FFF2-40B4-BE49-F238E27FC236}">
                <a16:creationId xmlns:a16="http://schemas.microsoft.com/office/drawing/2014/main" id="{E2EA37F1-26C3-56C7-59F3-6987FA0230C0}"/>
              </a:ext>
            </a:extLst>
          </p:cNvPr>
          <p:cNvPicPr>
            <a:picLocks noChangeAspect="1"/>
          </p:cNvPicPr>
          <p:nvPr/>
        </p:nvPicPr>
        <p:blipFill rotWithShape="1">
          <a:blip r:embed="rId2"/>
          <a:srcRect l="12314" t="-78" r="33279" b="106"/>
          <a:stretch/>
        </p:blipFill>
        <p:spPr>
          <a:xfrm>
            <a:off x="6096001" y="1793"/>
            <a:ext cx="6096331" cy="6849041"/>
          </a:xfrm>
          <a:prstGeom prst="rect">
            <a:avLst/>
          </a:prstGeom>
        </p:spPr>
      </p:pic>
    </p:spTree>
    <p:extLst>
      <p:ext uri="{BB962C8B-B14F-4D97-AF65-F5344CB8AC3E}">
        <p14:creationId xmlns:p14="http://schemas.microsoft.com/office/powerpoint/2010/main" val="110916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DFFF-8869-0529-D5B4-1EA34B6C3A41}"/>
              </a:ext>
            </a:extLst>
          </p:cNvPr>
          <p:cNvSpPr>
            <a:spLocks noGrp="1"/>
          </p:cNvSpPr>
          <p:nvPr>
            <p:ph type="title"/>
          </p:nvPr>
        </p:nvSpPr>
        <p:spPr/>
        <p:txBody>
          <a:bodyPr>
            <a:noAutofit/>
          </a:bodyPr>
          <a:lstStyle/>
          <a:p>
            <a:r>
              <a:rPr lang="en-GB" sz="2400" b="1" dirty="0">
                <a:latin typeface="Classico" pitchFamily="50" charset="0"/>
              </a:rPr>
              <a:t>Case Study 2: </a:t>
            </a:r>
            <a:br>
              <a:rPr lang="en-GB" sz="2400" b="1" dirty="0">
                <a:latin typeface="Classico" pitchFamily="50" charset="0"/>
              </a:rPr>
            </a:br>
            <a:r>
              <a:rPr lang="en-GB" sz="2400" b="1" dirty="0">
                <a:latin typeface="Classico" pitchFamily="50" charset="0"/>
              </a:rPr>
              <a:t>Passion Asset Donated to Charity</a:t>
            </a:r>
            <a:endParaRPr lang="en-US" sz="2400" dirty="0"/>
          </a:p>
        </p:txBody>
      </p:sp>
      <p:sp>
        <p:nvSpPr>
          <p:cNvPr id="5" name="Text Placeholder 4">
            <a:extLst>
              <a:ext uri="{FF2B5EF4-FFF2-40B4-BE49-F238E27FC236}">
                <a16:creationId xmlns:a16="http://schemas.microsoft.com/office/drawing/2014/main" id="{98A5AE59-431D-A20D-3B67-18D5B102C13C}"/>
              </a:ext>
            </a:extLst>
          </p:cNvPr>
          <p:cNvSpPr>
            <a:spLocks noGrp="1"/>
          </p:cNvSpPr>
          <p:nvPr>
            <p:ph type="body" sz="quarter" idx="43"/>
          </p:nvPr>
        </p:nvSpPr>
        <p:spPr/>
        <p:txBody>
          <a:bodyPr>
            <a:normAutofit/>
          </a:bodyPr>
          <a:lstStyle/>
          <a:p>
            <a:r>
              <a:rPr lang="en-US" sz="2000" dirty="0">
                <a:latin typeface="Franklin Gothic Book" panose="020B0503020102020204" pitchFamily="34" charset="0"/>
              </a:rPr>
              <a:t>Client owned a necklace and there were not any heirs.  The value of the necklace had increased over time and the client did not want to pay capital gains.  However, the client wanted to support a charity that focused on children’s health issues during lifetime.   The client donated the necklace directly to the charity and The Fine Art Group was the sales agent for the charity.  The necklace sold for $750,000 and the proceeds were allocated to the charity. </a:t>
            </a:r>
          </a:p>
        </p:txBody>
      </p:sp>
      <p:pic>
        <p:nvPicPr>
          <p:cNvPr id="6" name="Picture Placeholder 6" descr="A picture containing accessory&#10;&#10;Description automatically generated">
            <a:extLst>
              <a:ext uri="{FF2B5EF4-FFF2-40B4-BE49-F238E27FC236}">
                <a16:creationId xmlns:a16="http://schemas.microsoft.com/office/drawing/2014/main" id="{B66C9B28-A38A-8BAE-0CB7-8B5F9CDBE953}"/>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l="16" r="16"/>
          <a:stretch/>
        </p:blipFill>
        <p:spPr>
          <a:xfrm>
            <a:off x="6096000" y="0"/>
            <a:ext cx="6096000" cy="6858000"/>
          </a:xfrm>
          <a:prstGeom prst="rect">
            <a:avLst/>
          </a:prstGeom>
        </p:spPr>
      </p:pic>
    </p:spTree>
    <p:extLst>
      <p:ext uri="{BB962C8B-B14F-4D97-AF65-F5344CB8AC3E}">
        <p14:creationId xmlns:p14="http://schemas.microsoft.com/office/powerpoint/2010/main" val="10227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A7476-0B5E-55F9-BC1A-4AF5CCB7F046}"/>
              </a:ext>
            </a:extLst>
          </p:cNvPr>
          <p:cNvSpPr>
            <a:spLocks noGrp="1"/>
          </p:cNvSpPr>
          <p:nvPr>
            <p:ph type="title"/>
          </p:nvPr>
        </p:nvSpPr>
        <p:spPr>
          <a:xfrm>
            <a:off x="431999" y="557986"/>
            <a:ext cx="5382145" cy="347427"/>
          </a:xfrm>
        </p:spPr>
        <p:txBody>
          <a:bodyPr>
            <a:normAutofit fontScale="90000"/>
          </a:bodyPr>
          <a:lstStyle/>
          <a:p>
            <a:r>
              <a:rPr lang="en-GB" sz="3100" b="1" dirty="0">
                <a:latin typeface="Classico"/>
              </a:rPr>
              <a:t>Case Study 3:  Legacy Scholarship </a:t>
            </a:r>
            <a:endParaRPr lang="fr-FR" sz="3100" b="1" dirty="0">
              <a:latin typeface="Classico"/>
            </a:endParaRPr>
          </a:p>
          <a:p>
            <a:endParaRPr lang="fr-FR" dirty="0"/>
          </a:p>
        </p:txBody>
      </p:sp>
      <p:sp>
        <p:nvSpPr>
          <p:cNvPr id="4" name="Espace réservé pour une image  3">
            <a:extLst>
              <a:ext uri="{FF2B5EF4-FFF2-40B4-BE49-F238E27FC236}">
                <a16:creationId xmlns:a16="http://schemas.microsoft.com/office/drawing/2014/main" id="{86A1EEB5-75FB-4E93-FF92-06072B9CE275}"/>
              </a:ext>
            </a:extLst>
          </p:cNvPr>
          <p:cNvSpPr>
            <a:spLocks noGrp="1"/>
          </p:cNvSpPr>
          <p:nvPr>
            <p:ph type="pic" sz="quarter" idx="42"/>
          </p:nvPr>
        </p:nvSpPr>
        <p:spPr/>
        <p:txBody>
          <a:bodyPr/>
          <a:lstStyle/>
          <a:p>
            <a:endParaRPr lang="en-US"/>
          </a:p>
        </p:txBody>
      </p:sp>
      <p:sp>
        <p:nvSpPr>
          <p:cNvPr id="5" name="Espace réservé du texte 4">
            <a:extLst>
              <a:ext uri="{FF2B5EF4-FFF2-40B4-BE49-F238E27FC236}">
                <a16:creationId xmlns:a16="http://schemas.microsoft.com/office/drawing/2014/main" id="{57D76BCD-05EE-2E00-2B08-B529E4710F1E}"/>
              </a:ext>
            </a:extLst>
          </p:cNvPr>
          <p:cNvSpPr>
            <a:spLocks noGrp="1"/>
          </p:cNvSpPr>
          <p:nvPr>
            <p:ph type="body" sz="quarter" idx="43"/>
          </p:nvPr>
        </p:nvSpPr>
        <p:spPr/>
        <p:txBody>
          <a:bodyPr lIns="0" tIns="0" rIns="0" bIns="0" anchor="t"/>
          <a:lstStyle/>
          <a:p>
            <a:r>
              <a:rPr lang="en-US" sz="2000" dirty="0">
                <a:latin typeface="FranklinGothicURWLig"/>
              </a:rPr>
              <a:t>A husband and wife collected paintings and watercolors from highly regarded European and American artists. They also collected Tiffany lamps. </a:t>
            </a:r>
          </a:p>
          <a:p>
            <a:r>
              <a:rPr lang="en-US" sz="2000" dirty="0">
                <a:latin typeface="FranklinGothicURWLig"/>
              </a:rPr>
              <a:t>When the wife fell ill, the family decided to part with their curated collection and with the proceeds fund a scholarship in the matriarch’s name at her alma mater.  </a:t>
            </a:r>
          </a:p>
          <a:p>
            <a:r>
              <a:rPr lang="en-US" sz="2000" dirty="0">
                <a:latin typeface="FranklinGothicURWLig"/>
              </a:rPr>
              <a:t>The matriarch was the first of her family to go to college, an opportunity that would not have been possible without the financial assistance her scholarship provided.  </a:t>
            </a:r>
          </a:p>
          <a:p>
            <a:r>
              <a:rPr lang="en-US" sz="2000" dirty="0">
                <a:latin typeface="FranklinGothicURWLig"/>
              </a:rPr>
              <a:t>A single Owner Sale was created with proceeds going to the Scholarship Fund.</a:t>
            </a:r>
            <a:endParaRPr lang="en-US" sz="2000" dirty="0"/>
          </a:p>
          <a:p>
            <a:endParaRPr lang="fr-FR" sz="2000" dirty="0"/>
          </a:p>
        </p:txBody>
      </p:sp>
      <p:pic>
        <p:nvPicPr>
          <p:cNvPr id="7" name="Picture 10" descr="A picture containing text&#10;&#10;Description automatically generated">
            <a:extLst>
              <a:ext uri="{FF2B5EF4-FFF2-40B4-BE49-F238E27FC236}">
                <a16:creationId xmlns:a16="http://schemas.microsoft.com/office/drawing/2014/main" id="{D1D85A82-82C4-2DB1-50CF-7BFE2313D1F2}"/>
              </a:ext>
            </a:extLst>
          </p:cNvPr>
          <p:cNvPicPr>
            <a:picLocks noChangeAspect="1"/>
          </p:cNvPicPr>
          <p:nvPr/>
        </p:nvPicPr>
        <p:blipFill rotWithShape="1">
          <a:blip r:embed="rId2">
            <a:extLst>
              <a:ext uri="{28A0092B-C50C-407E-A947-70E740481C1C}">
                <a14:useLocalDpi xmlns:a14="http://schemas.microsoft.com/office/drawing/2010/main" val="0"/>
              </a:ext>
            </a:extLst>
          </a:blip>
          <a:srcRect l="9975" t="39" r="9866" b="-212"/>
          <a:stretch/>
        </p:blipFill>
        <p:spPr>
          <a:xfrm>
            <a:off x="6099779" y="-2698"/>
            <a:ext cx="6094720" cy="6872784"/>
          </a:xfrm>
          <a:prstGeom prst="rect">
            <a:avLst/>
          </a:prstGeom>
        </p:spPr>
      </p:pic>
    </p:spTree>
    <p:extLst>
      <p:ext uri="{BB962C8B-B14F-4D97-AF65-F5344CB8AC3E}">
        <p14:creationId xmlns:p14="http://schemas.microsoft.com/office/powerpoint/2010/main" val="1784128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DD89-3527-4028-8AE7-E13C801DC447}"/>
              </a:ext>
            </a:extLst>
          </p:cNvPr>
          <p:cNvSpPr>
            <a:spLocks noGrp="1"/>
          </p:cNvSpPr>
          <p:nvPr>
            <p:ph type="title"/>
          </p:nvPr>
        </p:nvSpPr>
        <p:spPr>
          <a:xfrm>
            <a:off x="343033" y="348115"/>
            <a:ext cx="6081957" cy="204968"/>
          </a:xfrm>
        </p:spPr>
        <p:txBody>
          <a:bodyPr>
            <a:noAutofit/>
          </a:bodyPr>
          <a:lstStyle/>
          <a:p>
            <a:r>
              <a:rPr lang="en-GB" sz="2800" b="1" dirty="0">
                <a:latin typeface="Classico"/>
              </a:rPr>
              <a:t>Financial Impact of Luxury Assets</a:t>
            </a:r>
            <a:endParaRPr lang="en-GB" sz="2800" b="1" dirty="0"/>
          </a:p>
        </p:txBody>
      </p:sp>
      <p:sp>
        <p:nvSpPr>
          <p:cNvPr id="13" name="Text Placeholder 12">
            <a:extLst>
              <a:ext uri="{FF2B5EF4-FFF2-40B4-BE49-F238E27FC236}">
                <a16:creationId xmlns:a16="http://schemas.microsoft.com/office/drawing/2014/main" id="{828BF131-812E-4AE4-9008-5328DADA6A63}"/>
              </a:ext>
            </a:extLst>
          </p:cNvPr>
          <p:cNvSpPr>
            <a:spLocks noGrp="1"/>
          </p:cNvSpPr>
          <p:nvPr>
            <p:ph type="body" sz="quarter" idx="11"/>
          </p:nvPr>
        </p:nvSpPr>
        <p:spPr>
          <a:xfrm>
            <a:off x="343033" y="1067730"/>
            <a:ext cx="5750593" cy="8235075"/>
          </a:xfrm>
        </p:spPr>
        <p:txBody>
          <a:bodyPr lIns="0" tIns="0" rIns="0" bIns="0" anchor="t"/>
          <a:lstStyle/>
          <a:p>
            <a:pPr marL="56515">
              <a:spcBef>
                <a:spcPts val="1000"/>
              </a:spcBef>
              <a:spcAft>
                <a:spcPts val="600"/>
              </a:spcAft>
              <a:buClr>
                <a:srgbClr val="FF6651"/>
              </a:buClr>
            </a:pPr>
            <a:endParaRPr lang="en-US" sz="1800" cap="none" dirty="0">
              <a:solidFill>
                <a:schemeClr val="tx1"/>
              </a:solidFill>
              <a:latin typeface="Franklin Gothic Book" panose="020B0503020102020204" pitchFamily="34" charset="0"/>
            </a:endParaRPr>
          </a:p>
          <a:p>
            <a:pPr marL="285750" indent="-285750" algn="l">
              <a:buFont typeface="Arial" panose="020B0604020202020204" pitchFamily="34" charset="0"/>
              <a:buChar char="•"/>
            </a:pPr>
            <a:r>
              <a:rPr lang="en-US" sz="1800" cap="none" dirty="0">
                <a:solidFill>
                  <a:srgbClr val="000000"/>
                </a:solidFill>
                <a:latin typeface="Franklin Gothic Book" panose="020B0503020102020204" pitchFamily="34" charset="0"/>
                <a:cs typeface="Calibri" panose="020F0502020204030204" pitchFamily="34" charset="0"/>
              </a:rPr>
              <a:t>W</a:t>
            </a:r>
            <a:r>
              <a:rPr lang="en-US" sz="1800" i="0" cap="none" dirty="0">
                <a:solidFill>
                  <a:srgbClr val="000000"/>
                </a:solidFill>
                <a:effectLst/>
                <a:latin typeface="Franklin Gothic Book" panose="020B0503020102020204" pitchFamily="34" charset="0"/>
                <a:cs typeface="Calibri" panose="020F0502020204030204" pitchFamily="34" charset="0"/>
              </a:rPr>
              <a:t>ealth associated with art and collectibles for UHNW clients </a:t>
            </a:r>
            <a:r>
              <a:rPr lang="en-US" sz="1800" cap="none" dirty="0">
                <a:solidFill>
                  <a:srgbClr val="000000"/>
                </a:solidFill>
                <a:latin typeface="Franklin Gothic Book" panose="020B0503020102020204" pitchFamily="34" charset="0"/>
                <a:cs typeface="Calibri" panose="020F0502020204030204" pitchFamily="34" charset="0"/>
              </a:rPr>
              <a:t>is pr</a:t>
            </a:r>
            <a:r>
              <a:rPr lang="en-US" sz="1800" i="0" cap="none" dirty="0">
                <a:solidFill>
                  <a:srgbClr val="000000"/>
                </a:solidFill>
                <a:effectLst/>
                <a:latin typeface="Franklin Gothic Book" panose="020B0503020102020204" pitchFamily="34" charset="0"/>
                <a:cs typeface="Calibri" panose="020F0502020204030204" pitchFamily="34" charset="0"/>
              </a:rPr>
              <a:t>edicted to grow to an estimated $2.9 trillion by 2026.</a:t>
            </a:r>
          </a:p>
          <a:p>
            <a:pPr marL="285750" indent="-285750" algn="l">
              <a:buFont typeface="Arial" panose="020B0604020202020204" pitchFamily="34" charset="0"/>
              <a:buChar char="•"/>
            </a:pPr>
            <a:r>
              <a:rPr lang="en-US" sz="1800" cap="none" dirty="0">
                <a:solidFill>
                  <a:srgbClr val="000000"/>
                </a:solidFill>
                <a:latin typeface="Franklin Gothic Book" panose="020B0503020102020204" pitchFamily="34" charset="0"/>
                <a:cs typeface="Calibri" panose="020F0502020204030204" pitchFamily="34" charset="0"/>
              </a:rPr>
              <a:t>A conservative average of 10.9% of wealth is allocated to art and collectibles.</a:t>
            </a:r>
            <a:r>
              <a:rPr lang="en-US" sz="1800" i="0" cap="none" dirty="0">
                <a:solidFill>
                  <a:srgbClr val="000000"/>
                </a:solidFill>
                <a:effectLst/>
                <a:latin typeface="Franklin Gothic Book" panose="020B0503020102020204" pitchFamily="34" charset="0"/>
                <a:cs typeface="Calibri" panose="020F0502020204030204" pitchFamily="34" charset="0"/>
              </a:rPr>
              <a:t> </a:t>
            </a:r>
            <a:endParaRPr lang="en-US" sz="1800" i="1" cap="none" dirty="0">
              <a:effectLst/>
              <a:latin typeface="Franklin Gothic Book" panose="020B0503020102020204" pitchFamily="34" charset="0"/>
              <a:cs typeface="Calibri" panose="020F0502020204030204" pitchFamily="34" charset="0"/>
            </a:endParaRPr>
          </a:p>
          <a:p>
            <a:pPr marL="285750" indent="-285750" algn="l">
              <a:buFont typeface="Arial" panose="020B0604020202020204" pitchFamily="34" charset="0"/>
              <a:buChar char="•"/>
            </a:pPr>
            <a:r>
              <a:rPr lang="en-US" sz="1800" cap="none" dirty="0">
                <a:solidFill>
                  <a:schemeClr val="tx1"/>
                </a:solidFill>
                <a:latin typeface="Franklin Gothic Book" panose="020B0503020102020204" pitchFamily="34" charset="0"/>
              </a:rPr>
              <a:t>Significant wealth can be stored in passion assets that can impact a financial portfolio.</a:t>
            </a:r>
          </a:p>
          <a:p>
            <a:pPr marL="285750" indent="-285750" algn="l">
              <a:buFont typeface="Arial" panose="020B0604020202020204" pitchFamily="34" charset="0"/>
              <a:buChar char="•"/>
            </a:pPr>
            <a:r>
              <a:rPr lang="en-US" sz="1800" cap="none" dirty="0">
                <a:solidFill>
                  <a:schemeClr val="tx1"/>
                </a:solidFill>
                <a:latin typeface="Franklin Gothic Book" panose="020B0503020102020204" pitchFamily="34" charset="0"/>
              </a:rPr>
              <a:t>It is important to understand value changes.</a:t>
            </a:r>
          </a:p>
          <a:p>
            <a:pPr marL="285750" indent="-285750">
              <a:buFont typeface="Arial" panose="020B0604020202020204" pitchFamily="34" charset="0"/>
              <a:buChar char="•"/>
            </a:pPr>
            <a:r>
              <a:rPr lang="en-US" sz="1800" cap="none" dirty="0">
                <a:solidFill>
                  <a:srgbClr val="000000"/>
                </a:solidFill>
                <a:latin typeface="Calibri" panose="020F0502020204030204" pitchFamily="34" charset="0"/>
                <a:cs typeface="Calibri" panose="020F0502020204030204" pitchFamily="34" charset="0"/>
              </a:rPr>
              <a:t>Many hei</a:t>
            </a:r>
            <a:r>
              <a:rPr lang="en-US" sz="1800" i="0" cap="none" dirty="0">
                <a:solidFill>
                  <a:srgbClr val="000000"/>
                </a:solidFill>
                <a:effectLst/>
                <a:latin typeface="Calibri" panose="020F0502020204030204" pitchFamily="34" charset="0"/>
                <a:cs typeface="Calibri" panose="020F0502020204030204" pitchFamily="34" charset="0"/>
              </a:rPr>
              <a:t>rs are not interested in being the custodian of family collections.</a:t>
            </a:r>
          </a:p>
          <a:p>
            <a:pPr marL="285750" indent="-285750">
              <a:buFont typeface="Arial" panose="020B0604020202020204" pitchFamily="34" charset="0"/>
              <a:buChar char="•"/>
            </a:pPr>
            <a:r>
              <a:rPr lang="en-US" sz="1800" cap="none" dirty="0">
                <a:solidFill>
                  <a:srgbClr val="000000"/>
                </a:solidFill>
                <a:latin typeface="Calibri" panose="020F0502020204030204" pitchFamily="34" charset="0"/>
                <a:cs typeface="Calibri" panose="020F0502020204030204" pitchFamily="34" charset="0"/>
              </a:rPr>
              <a:t>Families do not understand that passion assets can be used toward charitable impact.</a:t>
            </a:r>
            <a:endParaRPr lang="en-US" sz="1800" i="0" cap="none" dirty="0">
              <a:solidFill>
                <a:srgbClr val="000000"/>
              </a:solidFill>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1800" cap="none" dirty="0">
              <a:solidFill>
                <a:schemeClr val="tx1"/>
              </a:solidFill>
              <a:latin typeface="Franklin Gothic Book" panose="020B0503020102020204" pitchFamily="34" charset="0"/>
            </a:endParaRPr>
          </a:p>
          <a:p>
            <a:pPr marL="56515">
              <a:spcBef>
                <a:spcPts val="1000"/>
              </a:spcBef>
              <a:spcAft>
                <a:spcPts val="600"/>
              </a:spcAft>
              <a:buClr>
                <a:srgbClr val="FF6651"/>
              </a:buClr>
            </a:pPr>
            <a:r>
              <a:rPr lang="en-US" sz="1600" cap="none" dirty="0">
                <a:solidFill>
                  <a:schemeClr val="tx1"/>
                </a:solidFill>
                <a:latin typeface="Franklin Gothic Book"/>
              </a:rPr>
              <a:t>.</a:t>
            </a:r>
          </a:p>
          <a:p>
            <a:pPr marL="285115" indent="-228600">
              <a:spcBef>
                <a:spcPts val="1000"/>
              </a:spcBef>
              <a:spcAft>
                <a:spcPts val="600"/>
              </a:spcAft>
              <a:buClr>
                <a:srgbClr val="FF6651"/>
              </a:buClr>
              <a:buFont typeface="Arial,Sans-Serif"/>
              <a:buChar char="•"/>
            </a:pPr>
            <a:endParaRPr lang="en-US" sz="1600" cap="none" dirty="0">
              <a:solidFill>
                <a:schemeClr val="tx1"/>
              </a:solidFill>
              <a:latin typeface="Franklin Gothic Book"/>
            </a:endParaRPr>
          </a:p>
          <a:p>
            <a:pPr marL="56515">
              <a:spcBef>
                <a:spcPts val="1000"/>
              </a:spcBef>
              <a:spcAft>
                <a:spcPts val="600"/>
              </a:spcAft>
              <a:buClr>
                <a:srgbClr val="FF6651"/>
              </a:buClr>
            </a:pPr>
            <a:endParaRPr lang="en-US" sz="1600" cap="none" dirty="0">
              <a:solidFill>
                <a:srgbClr val="58595B"/>
              </a:solidFill>
              <a:latin typeface="Franklin Gothic Book"/>
            </a:endParaRPr>
          </a:p>
          <a:p>
            <a:pPr marL="513715" lvl="1" indent="0">
              <a:spcBef>
                <a:spcPts val="1000"/>
              </a:spcBef>
              <a:spcAft>
                <a:spcPts val="600"/>
              </a:spcAft>
              <a:buNone/>
            </a:pPr>
            <a:endParaRPr lang="en-US" sz="1600" i="1" dirty="0"/>
          </a:p>
          <a:p>
            <a:pPr marL="285750" indent="-285750">
              <a:spcAft>
                <a:spcPts val="600"/>
              </a:spcAft>
              <a:buClr>
                <a:srgbClr val="FF0000"/>
              </a:buClr>
              <a:buFont typeface="Arial" panose="020B0604020202020204" pitchFamily="34" charset="0"/>
              <a:buChar char="•"/>
            </a:pPr>
            <a:endParaRPr lang="en-US" sz="1600" cap="none" dirty="0">
              <a:solidFill>
                <a:schemeClr val="tx1"/>
              </a:solidFill>
              <a:latin typeface="Franklin Gothic Book" panose="020B0503020102020204" pitchFamily="34" charset="0"/>
            </a:endParaRPr>
          </a:p>
          <a:p>
            <a:pPr marL="285750" indent="-285750">
              <a:spcAft>
                <a:spcPts val="600"/>
              </a:spcAft>
              <a:buClr>
                <a:srgbClr val="FF0000"/>
              </a:buClr>
              <a:buFont typeface="Arial" panose="020B0604020202020204" pitchFamily="34" charset="0"/>
              <a:buChar char="•"/>
            </a:pPr>
            <a:endParaRPr lang="en-US" sz="1600" cap="none" dirty="0">
              <a:solidFill>
                <a:srgbClr val="000000"/>
              </a:solidFill>
              <a:effectLst/>
              <a:latin typeface="Franklin Gothic Book" panose="020B0503020102020204" pitchFamily="34" charset="0"/>
            </a:endParaRPr>
          </a:p>
          <a:p>
            <a:pPr marL="56515">
              <a:spcAft>
                <a:spcPts val="600"/>
              </a:spcAft>
              <a:buClr>
                <a:srgbClr val="FF6651"/>
              </a:buClr>
            </a:pPr>
            <a:endParaRPr lang="en-US" sz="1800" cap="none" dirty="0">
              <a:solidFill>
                <a:schemeClr val="tx1"/>
              </a:solidFill>
              <a:latin typeface="FranklinGothicURWBoo"/>
            </a:endParaRPr>
          </a:p>
          <a:p>
            <a:endParaRPr lang="en-US" sz="1800" dirty="0">
              <a:solidFill>
                <a:srgbClr val="58595B"/>
              </a:solidFill>
            </a:endParaRPr>
          </a:p>
          <a:p>
            <a:endParaRPr lang="en-GB" sz="1800" dirty="0">
              <a:solidFill>
                <a:srgbClr val="58595B"/>
              </a:solidFill>
            </a:endParaRPr>
          </a:p>
        </p:txBody>
      </p:sp>
      <p:pic>
        <p:nvPicPr>
          <p:cNvPr id="9" name="Picture 9">
            <a:extLst>
              <a:ext uri="{FF2B5EF4-FFF2-40B4-BE49-F238E27FC236}">
                <a16:creationId xmlns:a16="http://schemas.microsoft.com/office/drawing/2014/main" id="{25382457-74D5-F507-3920-EEDF12441996}"/>
              </a:ext>
            </a:extLst>
          </p:cNvPr>
          <p:cNvPicPr>
            <a:picLocks noChangeAspect="1"/>
          </p:cNvPicPr>
          <p:nvPr/>
        </p:nvPicPr>
        <p:blipFill>
          <a:blip r:embed="rId3"/>
          <a:stretch>
            <a:fillRect/>
          </a:stretch>
        </p:blipFill>
        <p:spPr>
          <a:xfrm>
            <a:off x="6322546" y="494786"/>
            <a:ext cx="5186766" cy="5868427"/>
          </a:xfrm>
          <a:prstGeom prst="rect">
            <a:avLst/>
          </a:prstGeom>
        </p:spPr>
      </p:pic>
      <p:sp>
        <p:nvSpPr>
          <p:cNvPr id="3" name="TextBox 2">
            <a:extLst>
              <a:ext uri="{FF2B5EF4-FFF2-40B4-BE49-F238E27FC236}">
                <a16:creationId xmlns:a16="http://schemas.microsoft.com/office/drawing/2014/main" id="{46FE717A-A456-1346-90A5-B1E79FD039C2}"/>
              </a:ext>
            </a:extLst>
          </p:cNvPr>
          <p:cNvSpPr txBox="1"/>
          <p:nvPr/>
        </p:nvSpPr>
        <p:spPr>
          <a:xfrm>
            <a:off x="343033" y="6460405"/>
            <a:ext cx="1833617" cy="523220"/>
          </a:xfrm>
          <a:prstGeom prst="rect">
            <a:avLst/>
          </a:prstGeom>
          <a:noFill/>
        </p:spPr>
        <p:txBody>
          <a:bodyPr wrap="square" rtlCol="0">
            <a:spAutoFit/>
          </a:bodyPr>
          <a:lstStyle/>
          <a:p>
            <a:r>
              <a:rPr lang="en-US" sz="1000" err="1">
                <a:solidFill>
                  <a:schemeClr val="tx1"/>
                </a:solidFill>
                <a:latin typeface="Franklin Gothic Book" panose="020B0503020102020204" pitchFamily="34" charset="0"/>
              </a:rPr>
              <a:t>Arttactic</a:t>
            </a:r>
            <a:r>
              <a:rPr lang="en-US" sz="1000">
                <a:solidFill>
                  <a:schemeClr val="tx1"/>
                </a:solidFill>
                <a:latin typeface="Franklin Gothic Book" panose="020B0503020102020204" pitchFamily="34" charset="0"/>
              </a:rPr>
              <a:t>/Deloitte</a:t>
            </a:r>
          </a:p>
          <a:p>
            <a:endParaRPr lang="en-US">
              <a:latin typeface="Franklin Gothic Book" panose="020B0503020102020204" pitchFamily="34" charset="0"/>
            </a:endParaRPr>
          </a:p>
        </p:txBody>
      </p:sp>
    </p:spTree>
    <p:extLst>
      <p:ext uri="{BB962C8B-B14F-4D97-AF65-F5344CB8AC3E}">
        <p14:creationId xmlns:p14="http://schemas.microsoft.com/office/powerpoint/2010/main" val="130574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14AF-D3AC-114E-95D7-EF9E33ABA726}"/>
              </a:ext>
            </a:extLst>
          </p:cNvPr>
          <p:cNvSpPr>
            <a:spLocks noGrp="1"/>
          </p:cNvSpPr>
          <p:nvPr>
            <p:ph type="title"/>
          </p:nvPr>
        </p:nvSpPr>
        <p:spPr>
          <a:xfrm>
            <a:off x="211932" y="0"/>
            <a:ext cx="10515600" cy="1325563"/>
          </a:xfrm>
        </p:spPr>
        <p:txBody>
          <a:bodyPr>
            <a:normAutofit/>
          </a:bodyPr>
          <a:lstStyle/>
          <a:p>
            <a:r>
              <a:rPr lang="en-GB" sz="2400" b="1" dirty="0">
                <a:latin typeface="Classico"/>
              </a:rPr>
              <a:t>Case Study 4: ​</a:t>
            </a:r>
            <a:br>
              <a:rPr lang="en-GB" sz="2400" b="1" dirty="0">
                <a:latin typeface="Classico"/>
              </a:rPr>
            </a:br>
            <a:r>
              <a:rPr lang="en-GB" sz="2400" b="1" dirty="0">
                <a:latin typeface="Classico"/>
              </a:rPr>
              <a:t>Family Creating a Legacy using a DAF​</a:t>
            </a:r>
            <a:endParaRPr lang="en-FR" sz="2400" b="1" dirty="0">
              <a:latin typeface="Classico"/>
            </a:endParaRPr>
          </a:p>
        </p:txBody>
      </p:sp>
      <p:sp>
        <p:nvSpPr>
          <p:cNvPr id="6" name="Text Placeholder 3">
            <a:extLst>
              <a:ext uri="{FF2B5EF4-FFF2-40B4-BE49-F238E27FC236}">
                <a16:creationId xmlns:a16="http://schemas.microsoft.com/office/drawing/2014/main" id="{B53547EE-0B64-294A-8EA2-03695168D48F}"/>
              </a:ext>
            </a:extLst>
          </p:cNvPr>
          <p:cNvSpPr>
            <a:spLocks noGrp="1"/>
          </p:cNvSpPr>
          <p:nvPr>
            <p:ph type="body" sz="quarter" idx="4294967295"/>
          </p:nvPr>
        </p:nvSpPr>
        <p:spPr>
          <a:xfrm>
            <a:off x="211932" y="1325563"/>
            <a:ext cx="4843463" cy="3027495"/>
          </a:xfrm>
        </p:spPr>
        <p:txBody>
          <a:bodyPr lIns="0" tIns="0" rIns="0" bIns="0" anchor="t">
            <a:spAutoFit/>
          </a:bodyPr>
          <a:lstStyle/>
          <a:p>
            <a:pPr marL="0" indent="0" algn="just">
              <a:buNone/>
            </a:pPr>
            <a:r>
              <a:rPr lang="en-US" sz="2000" dirty="0"/>
              <a:t>A client collected modern literature books and autographs for the past 25 years.  </a:t>
            </a:r>
            <a:endParaRPr lang="en-US" sz="2000" dirty="0">
              <a:latin typeface="FranklinGothicURWLig"/>
            </a:endParaRPr>
          </a:p>
          <a:p>
            <a:pPr marL="0" indent="0" algn="just">
              <a:buNone/>
            </a:pPr>
            <a:r>
              <a:rPr lang="en-US" sz="2000" dirty="0"/>
              <a:t>The collector was very charitable and when he passed away, the family wanted to create a legacy using the book collection. </a:t>
            </a:r>
          </a:p>
          <a:p>
            <a:pPr marL="0" indent="0" algn="just">
              <a:buNone/>
            </a:pPr>
            <a:r>
              <a:rPr lang="en-US" sz="2000" dirty="0">
                <a:latin typeface="FranklinGothicURWLig"/>
              </a:rPr>
              <a:t>A Single Owner sale was organized and the family gifted the collection to a donor Advised Fund.  The collection sold and all proceeds were allocated to their Donor Advised Fund (DAF) to be distributed to various charities.</a:t>
            </a:r>
            <a:endParaRPr lang="en-FR" sz="2000" dirty="0"/>
          </a:p>
        </p:txBody>
      </p:sp>
      <p:pic>
        <p:nvPicPr>
          <p:cNvPr id="8" name="Picture Placeholder 7" descr="A row of books&#10;&#10;Description automatically generated with medium confidence">
            <a:extLst>
              <a:ext uri="{FF2B5EF4-FFF2-40B4-BE49-F238E27FC236}">
                <a16:creationId xmlns:a16="http://schemas.microsoft.com/office/drawing/2014/main" id="{35E44303-3BA0-0C4B-A5B7-08CDED201CD4}"/>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10402" r="10402"/>
          <a:stretch/>
        </p:blipFill>
        <p:spPr>
          <a:xfrm>
            <a:off x="6096000" y="0"/>
            <a:ext cx="6096000" cy="6858000"/>
          </a:xfrm>
        </p:spPr>
      </p:pic>
    </p:spTree>
    <p:extLst>
      <p:ext uri="{BB962C8B-B14F-4D97-AF65-F5344CB8AC3E}">
        <p14:creationId xmlns:p14="http://schemas.microsoft.com/office/powerpoint/2010/main" val="178041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041A-A01C-8A18-1CD8-E3295F6301F4}"/>
              </a:ext>
            </a:extLst>
          </p:cNvPr>
          <p:cNvSpPr>
            <a:spLocks noGrp="1"/>
          </p:cNvSpPr>
          <p:nvPr>
            <p:ph type="title"/>
          </p:nvPr>
        </p:nvSpPr>
        <p:spPr>
          <a:xfrm>
            <a:off x="249265" y="-114773"/>
            <a:ext cx="10515600" cy="1325563"/>
          </a:xfrm>
        </p:spPr>
        <p:txBody>
          <a:bodyPr>
            <a:normAutofit/>
          </a:bodyPr>
          <a:lstStyle/>
          <a:p>
            <a:r>
              <a:rPr lang="en-US" sz="3200" b="1" dirty="0">
                <a:latin typeface="Classico"/>
              </a:rPr>
              <a:t>The New Reality: The Single Owner Sale</a:t>
            </a:r>
            <a:endParaRPr lang="en-US" sz="3200" b="1" dirty="0"/>
          </a:p>
        </p:txBody>
      </p:sp>
      <p:pic>
        <p:nvPicPr>
          <p:cNvPr id="7" name="Picture 6">
            <a:extLst>
              <a:ext uri="{FF2B5EF4-FFF2-40B4-BE49-F238E27FC236}">
                <a16:creationId xmlns:a16="http://schemas.microsoft.com/office/drawing/2014/main" id="{B10FF54C-E71E-9F66-7D7C-DA4F4564DBB7}"/>
              </a:ext>
            </a:extLst>
          </p:cNvPr>
          <p:cNvPicPr>
            <a:picLocks noChangeAspect="1"/>
          </p:cNvPicPr>
          <p:nvPr/>
        </p:nvPicPr>
        <p:blipFill>
          <a:blip r:embed="rId2"/>
          <a:stretch>
            <a:fillRect/>
          </a:stretch>
        </p:blipFill>
        <p:spPr>
          <a:xfrm>
            <a:off x="3643997" y="4310961"/>
            <a:ext cx="2964201" cy="1477623"/>
          </a:xfrm>
          <a:prstGeom prst="rect">
            <a:avLst/>
          </a:prstGeom>
        </p:spPr>
      </p:pic>
      <p:pic>
        <p:nvPicPr>
          <p:cNvPr id="10" name="Picture 9">
            <a:extLst>
              <a:ext uri="{FF2B5EF4-FFF2-40B4-BE49-F238E27FC236}">
                <a16:creationId xmlns:a16="http://schemas.microsoft.com/office/drawing/2014/main" id="{20236ACA-8206-9C22-6170-629EB0295B69}"/>
              </a:ext>
            </a:extLst>
          </p:cNvPr>
          <p:cNvPicPr>
            <a:picLocks noChangeAspect="1"/>
          </p:cNvPicPr>
          <p:nvPr/>
        </p:nvPicPr>
        <p:blipFill rotWithShape="1">
          <a:blip r:embed="rId3"/>
          <a:srcRect l="17173" t="45515"/>
          <a:stretch/>
        </p:blipFill>
        <p:spPr>
          <a:xfrm>
            <a:off x="432000" y="2788280"/>
            <a:ext cx="3031290" cy="705346"/>
          </a:xfrm>
          <a:prstGeom prst="rect">
            <a:avLst/>
          </a:prstGeom>
        </p:spPr>
      </p:pic>
      <p:pic>
        <p:nvPicPr>
          <p:cNvPr id="13" name="Picture 12">
            <a:extLst>
              <a:ext uri="{FF2B5EF4-FFF2-40B4-BE49-F238E27FC236}">
                <a16:creationId xmlns:a16="http://schemas.microsoft.com/office/drawing/2014/main" id="{5B0F4A8A-4D0D-1C3E-778C-CDD3617B09AD}"/>
              </a:ext>
            </a:extLst>
          </p:cNvPr>
          <p:cNvPicPr>
            <a:picLocks noChangeAspect="1"/>
          </p:cNvPicPr>
          <p:nvPr/>
        </p:nvPicPr>
        <p:blipFill rotWithShape="1">
          <a:blip r:embed="rId4"/>
          <a:srcRect l="4001" r="9496"/>
          <a:stretch/>
        </p:blipFill>
        <p:spPr>
          <a:xfrm>
            <a:off x="3645443" y="1718785"/>
            <a:ext cx="2516646" cy="2408729"/>
          </a:xfrm>
          <a:prstGeom prst="rect">
            <a:avLst/>
          </a:prstGeom>
        </p:spPr>
      </p:pic>
      <p:pic>
        <p:nvPicPr>
          <p:cNvPr id="16" name="Picture 15">
            <a:extLst>
              <a:ext uri="{FF2B5EF4-FFF2-40B4-BE49-F238E27FC236}">
                <a16:creationId xmlns:a16="http://schemas.microsoft.com/office/drawing/2014/main" id="{8819735B-5737-E353-C4A1-D27ADA503FA4}"/>
              </a:ext>
            </a:extLst>
          </p:cNvPr>
          <p:cNvPicPr>
            <a:picLocks noChangeAspect="1"/>
          </p:cNvPicPr>
          <p:nvPr/>
        </p:nvPicPr>
        <p:blipFill rotWithShape="1">
          <a:blip r:embed="rId5"/>
          <a:srcRect t="7846"/>
          <a:stretch/>
        </p:blipFill>
        <p:spPr>
          <a:xfrm>
            <a:off x="432000" y="5545369"/>
            <a:ext cx="3031290" cy="1266455"/>
          </a:xfrm>
          <a:prstGeom prst="rect">
            <a:avLst/>
          </a:prstGeom>
        </p:spPr>
      </p:pic>
      <p:grpSp>
        <p:nvGrpSpPr>
          <p:cNvPr id="21" name="Group 20">
            <a:extLst>
              <a:ext uri="{FF2B5EF4-FFF2-40B4-BE49-F238E27FC236}">
                <a16:creationId xmlns:a16="http://schemas.microsoft.com/office/drawing/2014/main" id="{F244ACB4-B34F-75E0-2AE0-B074EF0303FC}"/>
              </a:ext>
            </a:extLst>
          </p:cNvPr>
          <p:cNvGrpSpPr/>
          <p:nvPr/>
        </p:nvGrpSpPr>
        <p:grpSpPr>
          <a:xfrm>
            <a:off x="432000" y="3664436"/>
            <a:ext cx="3031290" cy="1745703"/>
            <a:chOff x="431801" y="1944607"/>
            <a:chExt cx="5870167" cy="3061788"/>
          </a:xfrm>
        </p:grpSpPr>
        <p:pic>
          <p:nvPicPr>
            <p:cNvPr id="18" name="Picture 17">
              <a:extLst>
                <a:ext uri="{FF2B5EF4-FFF2-40B4-BE49-F238E27FC236}">
                  <a16:creationId xmlns:a16="http://schemas.microsoft.com/office/drawing/2014/main" id="{467C4303-FC13-A56E-9D76-9B6E52E07A3F}"/>
                </a:ext>
              </a:extLst>
            </p:cNvPr>
            <p:cNvPicPr>
              <a:picLocks noChangeAspect="1"/>
            </p:cNvPicPr>
            <p:nvPr/>
          </p:nvPicPr>
          <p:blipFill rotWithShape="1">
            <a:blip r:embed="rId6"/>
            <a:srcRect r="7359" b="92310"/>
            <a:stretch/>
          </p:blipFill>
          <p:spPr>
            <a:xfrm>
              <a:off x="431801" y="4459814"/>
              <a:ext cx="5870167" cy="546581"/>
            </a:xfrm>
            <a:prstGeom prst="rect">
              <a:avLst/>
            </a:prstGeom>
          </p:spPr>
        </p:pic>
        <p:pic>
          <p:nvPicPr>
            <p:cNvPr id="20" name="Picture 19">
              <a:extLst>
                <a:ext uri="{FF2B5EF4-FFF2-40B4-BE49-F238E27FC236}">
                  <a16:creationId xmlns:a16="http://schemas.microsoft.com/office/drawing/2014/main" id="{2E38C116-B879-5F14-5E77-6FD7344CE955}"/>
                </a:ext>
              </a:extLst>
            </p:cNvPr>
            <p:cNvPicPr>
              <a:picLocks noChangeAspect="1"/>
            </p:cNvPicPr>
            <p:nvPr/>
          </p:nvPicPr>
          <p:blipFill rotWithShape="1">
            <a:blip r:embed="rId6"/>
            <a:srcRect l="3451" t="46570" r="540" b="16754"/>
            <a:stretch/>
          </p:blipFill>
          <p:spPr>
            <a:xfrm>
              <a:off x="431801" y="1944607"/>
              <a:ext cx="5870167" cy="2515207"/>
            </a:xfrm>
            <a:prstGeom prst="rect">
              <a:avLst/>
            </a:prstGeom>
          </p:spPr>
        </p:pic>
      </p:grpSp>
      <p:grpSp>
        <p:nvGrpSpPr>
          <p:cNvPr id="8" name="Group 7">
            <a:extLst>
              <a:ext uri="{FF2B5EF4-FFF2-40B4-BE49-F238E27FC236}">
                <a16:creationId xmlns:a16="http://schemas.microsoft.com/office/drawing/2014/main" id="{79676596-7682-ECD9-C09F-26D1961B3785}"/>
              </a:ext>
            </a:extLst>
          </p:cNvPr>
          <p:cNvGrpSpPr/>
          <p:nvPr/>
        </p:nvGrpSpPr>
        <p:grpSpPr>
          <a:xfrm>
            <a:off x="432000" y="1020271"/>
            <a:ext cx="3031290" cy="1597199"/>
            <a:chOff x="430600" y="2150933"/>
            <a:chExt cx="5664200" cy="3081997"/>
          </a:xfrm>
        </p:grpSpPr>
        <p:pic>
          <p:nvPicPr>
            <p:cNvPr id="5" name="Picture 4">
              <a:extLst>
                <a:ext uri="{FF2B5EF4-FFF2-40B4-BE49-F238E27FC236}">
                  <a16:creationId xmlns:a16="http://schemas.microsoft.com/office/drawing/2014/main" id="{7C91AA2B-E4BB-06FB-5764-E880FA2E4794}"/>
                </a:ext>
              </a:extLst>
            </p:cNvPr>
            <p:cNvPicPr>
              <a:picLocks noChangeAspect="1"/>
            </p:cNvPicPr>
            <p:nvPr/>
          </p:nvPicPr>
          <p:blipFill rotWithShape="1">
            <a:blip r:embed="rId7"/>
            <a:srcRect l="1491" t="61502"/>
            <a:stretch/>
          </p:blipFill>
          <p:spPr>
            <a:xfrm>
              <a:off x="430600" y="3103447"/>
              <a:ext cx="5664200" cy="2129483"/>
            </a:xfrm>
            <a:prstGeom prst="rect">
              <a:avLst/>
            </a:prstGeom>
          </p:spPr>
        </p:pic>
        <p:pic>
          <p:nvPicPr>
            <p:cNvPr id="6" name="Picture 5">
              <a:extLst>
                <a:ext uri="{FF2B5EF4-FFF2-40B4-BE49-F238E27FC236}">
                  <a16:creationId xmlns:a16="http://schemas.microsoft.com/office/drawing/2014/main" id="{417846A6-B061-B8AD-BA27-0DEB3D72A35B}"/>
                </a:ext>
              </a:extLst>
            </p:cNvPr>
            <p:cNvPicPr>
              <a:picLocks noChangeAspect="1"/>
            </p:cNvPicPr>
            <p:nvPr/>
          </p:nvPicPr>
          <p:blipFill rotWithShape="1">
            <a:blip r:embed="rId7"/>
            <a:srcRect r="3850" b="82029"/>
            <a:stretch/>
          </p:blipFill>
          <p:spPr>
            <a:xfrm>
              <a:off x="430600" y="2150933"/>
              <a:ext cx="5664200" cy="1018449"/>
            </a:xfrm>
            <a:prstGeom prst="rect">
              <a:avLst/>
            </a:prstGeom>
          </p:spPr>
        </p:pic>
      </p:grpSp>
      <p:pic>
        <p:nvPicPr>
          <p:cNvPr id="4" name="Picture 3">
            <a:extLst>
              <a:ext uri="{FF2B5EF4-FFF2-40B4-BE49-F238E27FC236}">
                <a16:creationId xmlns:a16="http://schemas.microsoft.com/office/drawing/2014/main" id="{276BF781-BB84-3E67-DF7E-FF7E5AA4A65F}"/>
              </a:ext>
            </a:extLst>
          </p:cNvPr>
          <p:cNvPicPr>
            <a:picLocks noChangeAspect="1"/>
          </p:cNvPicPr>
          <p:nvPr/>
        </p:nvPicPr>
        <p:blipFill>
          <a:blip r:embed="rId8"/>
          <a:stretch>
            <a:fillRect/>
          </a:stretch>
        </p:blipFill>
        <p:spPr>
          <a:xfrm>
            <a:off x="6732518" y="5664961"/>
            <a:ext cx="4615875" cy="1153969"/>
          </a:xfrm>
          <a:prstGeom prst="rect">
            <a:avLst/>
          </a:prstGeom>
        </p:spPr>
      </p:pic>
      <p:pic>
        <p:nvPicPr>
          <p:cNvPr id="11" name="Picture 10">
            <a:extLst>
              <a:ext uri="{FF2B5EF4-FFF2-40B4-BE49-F238E27FC236}">
                <a16:creationId xmlns:a16="http://schemas.microsoft.com/office/drawing/2014/main" id="{9F4D1773-37BF-038C-7A30-15BCCA2703A6}"/>
              </a:ext>
            </a:extLst>
          </p:cNvPr>
          <p:cNvPicPr>
            <a:picLocks noChangeAspect="1"/>
          </p:cNvPicPr>
          <p:nvPr/>
        </p:nvPicPr>
        <p:blipFill>
          <a:blip r:embed="rId9"/>
          <a:stretch>
            <a:fillRect/>
          </a:stretch>
        </p:blipFill>
        <p:spPr>
          <a:xfrm>
            <a:off x="9240954" y="2590604"/>
            <a:ext cx="2516646" cy="2459169"/>
          </a:xfrm>
          <a:prstGeom prst="rect">
            <a:avLst/>
          </a:prstGeom>
        </p:spPr>
      </p:pic>
      <p:pic>
        <p:nvPicPr>
          <p:cNvPr id="12" name="Picture 11">
            <a:extLst>
              <a:ext uri="{FF2B5EF4-FFF2-40B4-BE49-F238E27FC236}">
                <a16:creationId xmlns:a16="http://schemas.microsoft.com/office/drawing/2014/main" id="{B6C18AEE-5E2E-D57D-78BB-41FEDD275FCF}"/>
              </a:ext>
            </a:extLst>
          </p:cNvPr>
          <p:cNvPicPr>
            <a:picLocks noChangeAspect="1"/>
          </p:cNvPicPr>
          <p:nvPr/>
        </p:nvPicPr>
        <p:blipFill rotWithShape="1">
          <a:blip r:embed="rId10"/>
          <a:srcRect t="57663"/>
          <a:stretch/>
        </p:blipFill>
        <p:spPr>
          <a:xfrm>
            <a:off x="3643997" y="5886204"/>
            <a:ext cx="2964201" cy="925620"/>
          </a:xfrm>
          <a:prstGeom prst="rect">
            <a:avLst/>
          </a:prstGeom>
        </p:spPr>
      </p:pic>
      <p:pic>
        <p:nvPicPr>
          <p:cNvPr id="14" name="Picture 13">
            <a:extLst>
              <a:ext uri="{FF2B5EF4-FFF2-40B4-BE49-F238E27FC236}">
                <a16:creationId xmlns:a16="http://schemas.microsoft.com/office/drawing/2014/main" id="{3B2343FE-332E-D242-D513-1ED7B1078BE1}"/>
              </a:ext>
            </a:extLst>
          </p:cNvPr>
          <p:cNvPicPr>
            <a:picLocks noChangeAspect="1"/>
          </p:cNvPicPr>
          <p:nvPr/>
        </p:nvPicPr>
        <p:blipFill>
          <a:blip r:embed="rId11"/>
          <a:stretch>
            <a:fillRect/>
          </a:stretch>
        </p:blipFill>
        <p:spPr>
          <a:xfrm>
            <a:off x="9029733" y="1193039"/>
            <a:ext cx="2727867" cy="1234646"/>
          </a:xfrm>
          <a:prstGeom prst="rect">
            <a:avLst/>
          </a:prstGeom>
        </p:spPr>
      </p:pic>
      <p:pic>
        <p:nvPicPr>
          <p:cNvPr id="15" name="Picture 14">
            <a:extLst>
              <a:ext uri="{FF2B5EF4-FFF2-40B4-BE49-F238E27FC236}">
                <a16:creationId xmlns:a16="http://schemas.microsoft.com/office/drawing/2014/main" id="{D2589192-F245-A1A4-BB02-918C5FFF7B66}"/>
              </a:ext>
            </a:extLst>
          </p:cNvPr>
          <p:cNvPicPr>
            <a:picLocks noChangeAspect="1"/>
          </p:cNvPicPr>
          <p:nvPr/>
        </p:nvPicPr>
        <p:blipFill>
          <a:blip r:embed="rId12"/>
          <a:stretch>
            <a:fillRect/>
          </a:stretch>
        </p:blipFill>
        <p:spPr>
          <a:xfrm>
            <a:off x="6292306" y="932485"/>
            <a:ext cx="2607210" cy="2591215"/>
          </a:xfrm>
          <a:prstGeom prst="rect">
            <a:avLst/>
          </a:prstGeom>
        </p:spPr>
      </p:pic>
      <p:pic>
        <p:nvPicPr>
          <p:cNvPr id="17" name="Picture 16">
            <a:extLst>
              <a:ext uri="{FF2B5EF4-FFF2-40B4-BE49-F238E27FC236}">
                <a16:creationId xmlns:a16="http://schemas.microsoft.com/office/drawing/2014/main" id="{71155BED-9A73-4E79-E49C-B71D28F3676B}"/>
              </a:ext>
            </a:extLst>
          </p:cNvPr>
          <p:cNvPicPr>
            <a:picLocks noChangeAspect="1"/>
          </p:cNvPicPr>
          <p:nvPr/>
        </p:nvPicPr>
        <p:blipFill>
          <a:blip r:embed="rId13"/>
          <a:stretch>
            <a:fillRect/>
          </a:stretch>
        </p:blipFill>
        <p:spPr>
          <a:xfrm>
            <a:off x="6732517" y="3669247"/>
            <a:ext cx="2400083" cy="1876121"/>
          </a:xfrm>
          <a:prstGeom prst="rect">
            <a:avLst/>
          </a:prstGeom>
        </p:spPr>
      </p:pic>
    </p:spTree>
    <p:extLst>
      <p:ext uri="{BB962C8B-B14F-4D97-AF65-F5344CB8AC3E}">
        <p14:creationId xmlns:p14="http://schemas.microsoft.com/office/powerpoint/2010/main" val="80219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Classico"/>
              </a:rPr>
              <a:t>The Sales Process</a:t>
            </a:r>
          </a:p>
        </p:txBody>
      </p:sp>
      <p:sp>
        <p:nvSpPr>
          <p:cNvPr id="3" name="Text Placeholder 3">
            <a:extLst>
              <a:ext uri="{FF2B5EF4-FFF2-40B4-BE49-F238E27FC236}">
                <a16:creationId xmlns:a16="http://schemas.microsoft.com/office/drawing/2014/main" id="{78776C49-263B-49C3-8636-8C0AEFA4D163}"/>
              </a:ext>
            </a:extLst>
          </p:cNvPr>
          <p:cNvSpPr>
            <a:spLocks noGrp="1"/>
          </p:cNvSpPr>
          <p:nvPr>
            <p:ph type="body" sz="quarter" idx="11"/>
          </p:nvPr>
        </p:nvSpPr>
        <p:spPr>
          <a:xfrm>
            <a:off x="431801" y="905552"/>
            <a:ext cx="5433839" cy="276999"/>
          </a:xfrm>
        </p:spPr>
        <p:txBody>
          <a:bodyPr wrap="square" lIns="0" tIns="0" rIns="0" bIns="0" anchor="t">
            <a:spAutoFit/>
          </a:bodyPr>
          <a:lstStyle/>
          <a:p>
            <a:r>
              <a:rPr lang="en-GB" sz="2000" dirty="0">
                <a:latin typeface="Franklin Gothic Demi Cond"/>
              </a:rPr>
              <a:t>Selling with a purpose</a:t>
            </a:r>
          </a:p>
        </p:txBody>
      </p:sp>
      <p:sp>
        <p:nvSpPr>
          <p:cNvPr id="5" name="Picture Placeholder 4">
            <a:extLst>
              <a:ext uri="{FF2B5EF4-FFF2-40B4-BE49-F238E27FC236}">
                <a16:creationId xmlns:a16="http://schemas.microsoft.com/office/drawing/2014/main" id="{5564E0AC-7383-0255-854D-3F5344472ED7}"/>
              </a:ext>
            </a:extLst>
          </p:cNvPr>
          <p:cNvSpPr>
            <a:spLocks noGrp="1"/>
          </p:cNvSpPr>
          <p:nvPr>
            <p:ph type="pic" sz="quarter" idx="42"/>
          </p:nvPr>
        </p:nvSpPr>
        <p:spPr/>
        <p:txBody>
          <a:bodyPr/>
          <a:lstStyle/>
          <a:p>
            <a:endParaRPr lang="en-US"/>
          </a:p>
        </p:txBody>
      </p:sp>
      <p:sp>
        <p:nvSpPr>
          <p:cNvPr id="4" name="Text Placeholder 4">
            <a:extLst>
              <a:ext uri="{FF2B5EF4-FFF2-40B4-BE49-F238E27FC236}">
                <a16:creationId xmlns:a16="http://schemas.microsoft.com/office/drawing/2014/main" id="{E1C31AB2-8CDB-48BD-BA8E-F34341D9E598}"/>
              </a:ext>
            </a:extLst>
          </p:cNvPr>
          <p:cNvSpPr>
            <a:spLocks noGrp="1"/>
          </p:cNvSpPr>
          <p:nvPr>
            <p:ph type="body" sz="quarter" idx="43"/>
          </p:nvPr>
        </p:nvSpPr>
        <p:spPr>
          <a:xfrm>
            <a:off x="431801" y="1771284"/>
            <a:ext cx="5233866" cy="4794275"/>
          </a:xfrm>
        </p:spPr>
        <p:txBody>
          <a:bodyPr lIns="0" tIns="0" rIns="0" bIns="0" anchor="t"/>
          <a:lstStyle/>
          <a:p>
            <a:pPr marL="457200" indent="-457200">
              <a:buAutoNum type="arabicPeriod"/>
            </a:pPr>
            <a:r>
              <a:rPr lang="en-US" sz="2000" dirty="0">
                <a:latin typeface="FranklinGothicURWBoo"/>
              </a:rPr>
              <a:t>Review Object/Collection to be sold</a:t>
            </a:r>
          </a:p>
          <a:p>
            <a:pPr marL="457200" indent="-457200">
              <a:buAutoNum type="arabicPeriod"/>
            </a:pPr>
            <a:r>
              <a:rPr lang="en-US" sz="2000" dirty="0">
                <a:latin typeface="FranklinGothicURWBoo"/>
              </a:rPr>
              <a:t>Determine if Object(s) has appreciated in value compared to cost basis.</a:t>
            </a:r>
          </a:p>
          <a:p>
            <a:pPr marL="457200" indent="-457200">
              <a:buAutoNum type="arabicPeriod"/>
            </a:pPr>
            <a:r>
              <a:rPr lang="en-US" sz="2000" dirty="0">
                <a:latin typeface="FranklinGothicURWBoo"/>
              </a:rPr>
              <a:t>Create the sales strategy (identify venue for sale, negotiate fees, identify appropriate sale and geographic location, discuss reserves)</a:t>
            </a:r>
          </a:p>
          <a:p>
            <a:pPr marL="457200" indent="-457200">
              <a:buAutoNum type="arabicPeriod"/>
            </a:pPr>
            <a:r>
              <a:rPr lang="en-US" sz="2000" dirty="0">
                <a:latin typeface="FranklinGothicURWBoo"/>
              </a:rPr>
              <a:t>Execute Sales strategy</a:t>
            </a:r>
          </a:p>
          <a:p>
            <a:pPr marL="457200" indent="-457200">
              <a:buAutoNum type="arabicPeriod"/>
            </a:pPr>
            <a:r>
              <a:rPr lang="en-US" sz="2000" dirty="0">
                <a:latin typeface="FranklinGothicURWBoo"/>
              </a:rPr>
              <a:t>Proceeds deployed to Charity, Foundation or Donor Advised Fund for charitable impact.</a:t>
            </a:r>
          </a:p>
          <a:p>
            <a:pPr lvl="1"/>
            <a:endParaRPr lang="en-US" sz="2400" dirty="0">
              <a:solidFill>
                <a:srgbClr val="58595B"/>
              </a:solidFill>
              <a:latin typeface="FranklinGothicURWBoo"/>
            </a:endParaRPr>
          </a:p>
          <a:p>
            <a:pPr marL="457200" indent="-457200">
              <a:buAutoNum type="arabicPeriod"/>
            </a:pPr>
            <a:endParaRPr lang="en-US" sz="2000" dirty="0">
              <a:solidFill>
                <a:srgbClr val="58595B"/>
              </a:solidFill>
              <a:latin typeface="FranklinGothicURWBoo"/>
            </a:endParaRPr>
          </a:p>
          <a:p>
            <a:pPr marL="342900" indent="-342900">
              <a:buFont typeface="Arial" panose="020B0604020202020204" pitchFamily="34" charset="0"/>
              <a:buChar char="•"/>
            </a:pPr>
            <a:endParaRPr lang="en-US" sz="2000" dirty="0">
              <a:solidFill>
                <a:srgbClr val="58595B"/>
              </a:solidFill>
              <a:latin typeface="FranklinGothicURWBoo"/>
            </a:endParaRPr>
          </a:p>
        </p:txBody>
      </p:sp>
      <p:pic>
        <p:nvPicPr>
          <p:cNvPr id="6" name="Picture 5" descr="George Washington Letter | The Great Experiment: George Washington and the  American Republic | The Morgan Library &amp; Museum">
            <a:extLst>
              <a:ext uri="{FF2B5EF4-FFF2-40B4-BE49-F238E27FC236}">
                <a16:creationId xmlns:a16="http://schemas.microsoft.com/office/drawing/2014/main" id="{D09CB5BA-FAFF-87F2-1108-416E09D92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6" r="5415" b="26304"/>
          <a:stretch/>
        </p:blipFill>
        <p:spPr bwMode="auto">
          <a:xfrm>
            <a:off x="6645874" y="1308658"/>
            <a:ext cx="2168390" cy="2168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8A266BF-4583-8995-D918-D548085E449B}"/>
              </a:ext>
            </a:extLst>
          </p:cNvPr>
          <p:cNvPicPr>
            <a:picLocks noChangeAspect="1"/>
          </p:cNvPicPr>
          <p:nvPr/>
        </p:nvPicPr>
        <p:blipFill rotWithShape="1">
          <a:blip r:embed="rId4"/>
          <a:srcRect l="16244" t="12955" r="16335" b="18860"/>
          <a:stretch/>
        </p:blipFill>
        <p:spPr>
          <a:xfrm>
            <a:off x="9418210" y="4084055"/>
            <a:ext cx="2168391" cy="2168389"/>
          </a:xfrm>
          <a:prstGeom prst="rect">
            <a:avLst/>
          </a:prstGeom>
        </p:spPr>
      </p:pic>
      <p:pic>
        <p:nvPicPr>
          <p:cNvPr id="8" name="Picture Placeholder 3111">
            <a:extLst>
              <a:ext uri="{FF2B5EF4-FFF2-40B4-BE49-F238E27FC236}">
                <a16:creationId xmlns:a16="http://schemas.microsoft.com/office/drawing/2014/main" id="{383DFBD8-49B5-C4CF-FE84-88B1B48AB0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04" b="89951" l="9797" r="88650">
                        <a14:foregroundMark x1="19594" y1="68382" x2="19594" y2="68382"/>
                        <a14:foregroundMark x1="19594" y1="68382" x2="9797" y2="50123"/>
                        <a14:foregroundMark x1="9797" y1="50123" x2="12903" y2="36397"/>
                        <a14:foregroundMark x1="37395" y1="86642" x2="61051" y2="85784"/>
                        <a14:foregroundMark x1="88650" y1="48652" x2="81959" y2="37745"/>
                        <a14:foregroundMark x1="41219" y1="10907" x2="55436" y2="10049"/>
                        <a14:foregroundMark x1="15651" y1="72426" x2="19235" y2="75000"/>
                        <a14:foregroundMark x1="30944" y1="84926" x2="36320" y2="86887"/>
                        <a14:foregroundMark x1="45161" y1="89951" x2="37515" y2="88358"/>
                      </a14:backgroundRemoval>
                    </a14:imgEffect>
                  </a14:imgLayer>
                </a14:imgProps>
              </a:ext>
            </a:extLst>
          </a:blip>
          <a:srcRect l="4583" t="3473" r="6593" b="5483"/>
          <a:stretch/>
        </p:blipFill>
        <p:spPr>
          <a:xfrm>
            <a:off x="6701336" y="4084055"/>
            <a:ext cx="2168525" cy="2166937"/>
          </a:xfrm>
          <a:prstGeom prst="rect">
            <a:avLst/>
          </a:prstGeom>
        </p:spPr>
      </p:pic>
      <p:pic>
        <p:nvPicPr>
          <p:cNvPr id="9" name="Picture 28">
            <a:extLst>
              <a:ext uri="{FF2B5EF4-FFF2-40B4-BE49-F238E27FC236}">
                <a16:creationId xmlns:a16="http://schemas.microsoft.com/office/drawing/2014/main" id="{9E75DC33-81F0-B005-DDA5-495200B15B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549" r="5084" b="11638"/>
          <a:stretch/>
        </p:blipFill>
        <p:spPr bwMode="auto">
          <a:xfrm>
            <a:off x="9241262" y="1309082"/>
            <a:ext cx="2166938" cy="216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41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73A1-5A1D-D943-927B-ED1D40494387}"/>
              </a:ext>
            </a:extLst>
          </p:cNvPr>
          <p:cNvSpPr>
            <a:spLocks noGrp="1"/>
          </p:cNvSpPr>
          <p:nvPr>
            <p:ph type="title"/>
          </p:nvPr>
        </p:nvSpPr>
        <p:spPr>
          <a:xfrm>
            <a:off x="668866" y="-142875"/>
            <a:ext cx="10515600" cy="1325563"/>
          </a:xfrm>
        </p:spPr>
        <p:txBody>
          <a:bodyPr>
            <a:normAutofit/>
          </a:bodyPr>
          <a:lstStyle/>
          <a:p>
            <a:r>
              <a:rPr lang="en-US" sz="2800" b="1" dirty="0">
                <a:latin typeface="Classico" pitchFamily="2" charset="0"/>
              </a:rPr>
              <a:t>Final Thoughts</a:t>
            </a:r>
          </a:p>
        </p:txBody>
      </p:sp>
      <p:pic>
        <p:nvPicPr>
          <p:cNvPr id="12" name="Picture Placeholder 11">
            <a:extLst>
              <a:ext uri="{FF2B5EF4-FFF2-40B4-BE49-F238E27FC236}">
                <a16:creationId xmlns:a16="http://schemas.microsoft.com/office/drawing/2014/main" id="{F1C50C1D-EBBE-1C47-A992-D56E5CD657B7}"/>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67B9284-CB66-154B-977C-FE7EA5ABA32E}"/>
              </a:ext>
            </a:extLst>
          </p:cNvPr>
          <p:cNvSpPr txBox="1"/>
          <p:nvPr/>
        </p:nvSpPr>
        <p:spPr>
          <a:xfrm>
            <a:off x="3614738" y="1306467"/>
            <a:ext cx="7686675" cy="4539704"/>
          </a:xfrm>
          <a:prstGeom prst="rect">
            <a:avLst/>
          </a:prstGeom>
          <a:noFill/>
        </p:spPr>
        <p:txBody>
          <a:bodyPr wrap="square">
            <a:spAutoFit/>
          </a:bodyPr>
          <a:lstStyle/>
          <a:p>
            <a:pPr marL="342900" indent="-342900" fontAlgn="base">
              <a:spcAft>
                <a:spcPts val="600"/>
              </a:spcAft>
              <a:buClr>
                <a:srgbClr val="FF6651"/>
              </a:buClr>
              <a:buFontTx/>
              <a:buChar char="•"/>
            </a:pPr>
            <a:r>
              <a:rPr lang="en-US" sz="2400" dirty="0"/>
              <a:t>Discuss the donor’s goals and wishes. This will help to mitigate future complexities and surprises.</a:t>
            </a:r>
          </a:p>
          <a:p>
            <a:pPr marL="342900" indent="-342900" fontAlgn="base">
              <a:spcAft>
                <a:spcPts val="600"/>
              </a:spcAft>
              <a:buClr>
                <a:srgbClr val="FF6651"/>
              </a:buClr>
              <a:buChar char="•"/>
            </a:pPr>
            <a:r>
              <a:rPr lang="en-US" sz="2400" dirty="0"/>
              <a:t>Have a plan for collections and non-cash passion assets.</a:t>
            </a:r>
          </a:p>
          <a:p>
            <a:pPr marL="342900" indent="-342900" fontAlgn="base">
              <a:spcAft>
                <a:spcPts val="600"/>
              </a:spcAft>
              <a:buClr>
                <a:srgbClr val="FF6651"/>
              </a:buClr>
              <a:buChar char="•"/>
            </a:pPr>
            <a:r>
              <a:rPr lang="en-US" sz="2400" dirty="0"/>
              <a:t>Understand the emotional and financial value of objects/collections. </a:t>
            </a:r>
          </a:p>
          <a:p>
            <a:pPr marL="342900" indent="-342900" fontAlgn="base">
              <a:spcAft>
                <a:spcPts val="600"/>
              </a:spcAft>
              <a:buClr>
                <a:srgbClr val="FF6651"/>
              </a:buClr>
              <a:buFontTx/>
              <a:buChar char="•"/>
            </a:pPr>
            <a:r>
              <a:rPr lang="en-US" sz="2400" dirty="0"/>
              <a:t>Pass on Values not just Valuables. Unlock the value of passion assets to create a legacy and support charitable causes. </a:t>
            </a:r>
          </a:p>
          <a:p>
            <a:pPr marL="342900" indent="-342900" fontAlgn="base">
              <a:spcAft>
                <a:spcPts val="600"/>
              </a:spcAft>
              <a:buClr>
                <a:srgbClr val="FF6651"/>
              </a:buClr>
              <a:buFontTx/>
              <a:buChar char="•"/>
            </a:pPr>
            <a:r>
              <a:rPr lang="en-US" sz="2400" dirty="0"/>
              <a:t>It takes a TEAM</a:t>
            </a:r>
          </a:p>
          <a:p>
            <a:pPr marL="342900" indent="-342900" fontAlgn="base">
              <a:spcAft>
                <a:spcPts val="600"/>
              </a:spcAft>
              <a:buClr>
                <a:srgbClr val="FF6651"/>
              </a:buClr>
              <a:buChar char="•"/>
            </a:pPr>
            <a:endParaRPr lang="en-US" sz="2400" dirty="0"/>
          </a:p>
        </p:txBody>
      </p:sp>
    </p:spTree>
    <p:extLst>
      <p:ext uri="{BB962C8B-B14F-4D97-AF65-F5344CB8AC3E}">
        <p14:creationId xmlns:p14="http://schemas.microsoft.com/office/powerpoint/2010/main" val="4123615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4819" y="3668267"/>
            <a:ext cx="3302000" cy="0"/>
          </a:xfrm>
          <a:custGeom>
            <a:avLst/>
            <a:gdLst/>
            <a:ahLst/>
            <a:cxnLst/>
            <a:rect l="l" t="t" r="r" b="b"/>
            <a:pathLst>
              <a:path w="3302000">
                <a:moveTo>
                  <a:pt x="0" y="0"/>
                </a:moveTo>
                <a:lnTo>
                  <a:pt x="3302000" y="0"/>
                </a:lnTo>
              </a:path>
            </a:pathLst>
          </a:custGeom>
          <a:ln w="6350">
            <a:solidFill>
              <a:srgbClr val="57585B"/>
            </a:solidFill>
          </a:ln>
        </p:spPr>
        <p:txBody>
          <a:bodyPr wrap="square" lIns="0" tIns="0" rIns="0" bIns="0" rtlCol="0"/>
          <a:lstStyle/>
          <a:p>
            <a:endParaRPr/>
          </a:p>
        </p:txBody>
      </p:sp>
      <p:sp>
        <p:nvSpPr>
          <p:cNvPr id="3" name="object 3"/>
          <p:cNvSpPr txBox="1"/>
          <p:nvPr/>
        </p:nvSpPr>
        <p:spPr>
          <a:xfrm>
            <a:off x="464819" y="3772915"/>
            <a:ext cx="3071495" cy="391795"/>
          </a:xfrm>
          <a:prstGeom prst="rect">
            <a:avLst/>
          </a:prstGeom>
        </p:spPr>
        <p:txBody>
          <a:bodyPr vert="horz" wrap="square" lIns="0" tIns="0" rIns="0" bIns="0" rtlCol="0">
            <a:spAutoFit/>
          </a:bodyPr>
          <a:lstStyle/>
          <a:p>
            <a:pPr>
              <a:lnSpc>
                <a:spcPts val="1335"/>
              </a:lnSpc>
            </a:pPr>
            <a:r>
              <a:rPr sz="1400">
                <a:solidFill>
                  <a:srgbClr val="57585B"/>
                </a:solidFill>
                <a:latin typeface="Calibri"/>
                <a:cs typeface="Calibri"/>
              </a:rPr>
              <a:t>We</a:t>
            </a:r>
            <a:r>
              <a:rPr sz="1400" spc="-35">
                <a:solidFill>
                  <a:srgbClr val="57585B"/>
                </a:solidFill>
                <a:latin typeface="Calibri"/>
                <a:cs typeface="Calibri"/>
              </a:rPr>
              <a:t> </a:t>
            </a:r>
            <a:r>
              <a:rPr sz="1400">
                <a:solidFill>
                  <a:srgbClr val="57585B"/>
                </a:solidFill>
                <a:latin typeface="Calibri"/>
                <a:cs typeface="Calibri"/>
              </a:rPr>
              <a:t>pride</a:t>
            </a:r>
            <a:r>
              <a:rPr sz="1400" spc="-35">
                <a:solidFill>
                  <a:srgbClr val="57585B"/>
                </a:solidFill>
                <a:latin typeface="Calibri"/>
                <a:cs typeface="Calibri"/>
              </a:rPr>
              <a:t> </a:t>
            </a:r>
            <a:r>
              <a:rPr sz="1400">
                <a:solidFill>
                  <a:srgbClr val="57585B"/>
                </a:solidFill>
                <a:latin typeface="Calibri"/>
                <a:cs typeface="Calibri"/>
              </a:rPr>
              <a:t>ourselves</a:t>
            </a:r>
            <a:r>
              <a:rPr sz="1400" spc="-30">
                <a:solidFill>
                  <a:srgbClr val="57585B"/>
                </a:solidFill>
                <a:latin typeface="Calibri"/>
                <a:cs typeface="Calibri"/>
              </a:rPr>
              <a:t> </a:t>
            </a:r>
            <a:r>
              <a:rPr sz="1400">
                <a:solidFill>
                  <a:srgbClr val="57585B"/>
                </a:solidFill>
                <a:latin typeface="Calibri"/>
                <a:cs typeface="Calibri"/>
              </a:rPr>
              <a:t>on</a:t>
            </a:r>
            <a:r>
              <a:rPr sz="1400" spc="-30">
                <a:solidFill>
                  <a:srgbClr val="57585B"/>
                </a:solidFill>
                <a:latin typeface="Calibri"/>
                <a:cs typeface="Calibri"/>
              </a:rPr>
              <a:t> </a:t>
            </a:r>
            <a:r>
              <a:rPr sz="1400">
                <a:solidFill>
                  <a:srgbClr val="57585B"/>
                </a:solidFill>
                <a:latin typeface="Calibri"/>
                <a:cs typeface="Calibri"/>
              </a:rPr>
              <a:t>our</a:t>
            </a:r>
            <a:r>
              <a:rPr sz="1400" spc="-40">
                <a:solidFill>
                  <a:srgbClr val="57585B"/>
                </a:solidFill>
                <a:latin typeface="Calibri"/>
                <a:cs typeface="Calibri"/>
              </a:rPr>
              <a:t> </a:t>
            </a:r>
            <a:r>
              <a:rPr sz="1400" spc="-10">
                <a:solidFill>
                  <a:srgbClr val="57585B"/>
                </a:solidFill>
                <a:latin typeface="Calibri"/>
                <a:cs typeface="Calibri"/>
              </a:rPr>
              <a:t>team’s</a:t>
            </a:r>
            <a:r>
              <a:rPr sz="1400" spc="-25">
                <a:solidFill>
                  <a:srgbClr val="57585B"/>
                </a:solidFill>
                <a:latin typeface="Calibri"/>
                <a:cs typeface="Calibri"/>
              </a:rPr>
              <a:t> </a:t>
            </a:r>
            <a:r>
              <a:rPr sz="1400" spc="-10">
                <a:solidFill>
                  <a:srgbClr val="57585B"/>
                </a:solidFill>
                <a:latin typeface="Calibri"/>
                <a:cs typeface="Calibri"/>
              </a:rPr>
              <a:t>honesty,</a:t>
            </a:r>
            <a:endParaRPr sz="1400">
              <a:latin typeface="Calibri"/>
              <a:cs typeface="Calibri"/>
            </a:endParaRPr>
          </a:p>
          <a:p>
            <a:pPr>
              <a:lnSpc>
                <a:spcPct val="100000"/>
              </a:lnSpc>
            </a:pPr>
            <a:r>
              <a:rPr sz="1400">
                <a:solidFill>
                  <a:srgbClr val="57585B"/>
                </a:solidFill>
                <a:latin typeface="Calibri"/>
                <a:cs typeface="Calibri"/>
              </a:rPr>
              <a:t>expertise</a:t>
            </a:r>
            <a:r>
              <a:rPr sz="1400" spc="-15">
                <a:solidFill>
                  <a:srgbClr val="57585B"/>
                </a:solidFill>
                <a:latin typeface="Calibri"/>
                <a:cs typeface="Calibri"/>
              </a:rPr>
              <a:t> </a:t>
            </a:r>
            <a:r>
              <a:rPr sz="1400">
                <a:solidFill>
                  <a:srgbClr val="57585B"/>
                </a:solidFill>
                <a:latin typeface="Calibri"/>
                <a:cs typeface="Calibri"/>
              </a:rPr>
              <a:t>and</a:t>
            </a:r>
            <a:r>
              <a:rPr sz="1400" spc="-25">
                <a:solidFill>
                  <a:srgbClr val="57585B"/>
                </a:solidFill>
                <a:latin typeface="Calibri"/>
                <a:cs typeface="Calibri"/>
              </a:rPr>
              <a:t> </a:t>
            </a:r>
            <a:r>
              <a:rPr sz="1400" spc="-10">
                <a:solidFill>
                  <a:srgbClr val="57585B"/>
                </a:solidFill>
                <a:latin typeface="Calibri"/>
                <a:cs typeface="Calibri"/>
              </a:rPr>
              <a:t>knowledge.</a:t>
            </a:r>
            <a:endParaRPr sz="1400">
              <a:latin typeface="Calibri"/>
              <a:cs typeface="Calibri"/>
            </a:endParaRPr>
          </a:p>
        </p:txBody>
      </p:sp>
      <p:sp>
        <p:nvSpPr>
          <p:cNvPr id="4" name="object 4"/>
          <p:cNvSpPr/>
          <p:nvPr/>
        </p:nvSpPr>
        <p:spPr>
          <a:xfrm>
            <a:off x="4151376" y="3668267"/>
            <a:ext cx="3495040" cy="0"/>
          </a:xfrm>
          <a:custGeom>
            <a:avLst/>
            <a:gdLst/>
            <a:ahLst/>
            <a:cxnLst/>
            <a:rect l="l" t="t" r="r" b="b"/>
            <a:pathLst>
              <a:path w="3495040">
                <a:moveTo>
                  <a:pt x="0" y="0"/>
                </a:moveTo>
                <a:lnTo>
                  <a:pt x="3494785" y="0"/>
                </a:lnTo>
              </a:path>
            </a:pathLst>
          </a:custGeom>
          <a:ln w="6350">
            <a:solidFill>
              <a:srgbClr val="57585B"/>
            </a:solidFill>
          </a:ln>
        </p:spPr>
        <p:txBody>
          <a:bodyPr wrap="square" lIns="0" tIns="0" rIns="0" bIns="0" rtlCol="0"/>
          <a:lstStyle/>
          <a:p>
            <a:endParaRPr/>
          </a:p>
        </p:txBody>
      </p:sp>
      <p:sp>
        <p:nvSpPr>
          <p:cNvPr id="6" name="object 6"/>
          <p:cNvSpPr txBox="1">
            <a:spLocks noGrp="1"/>
          </p:cNvSpPr>
          <p:nvPr>
            <p:ph type="title"/>
          </p:nvPr>
        </p:nvSpPr>
        <p:spPr>
          <a:xfrm>
            <a:off x="375615" y="245491"/>
            <a:ext cx="8505266" cy="481798"/>
          </a:xfrm>
          <a:prstGeom prst="rect">
            <a:avLst/>
          </a:prstGeom>
        </p:spPr>
        <p:txBody>
          <a:bodyPr vert="horz" wrap="square" lIns="0" tIns="50418" rIns="0" bIns="0" rtlCol="0" anchor="t">
            <a:spAutoFit/>
          </a:bodyPr>
          <a:lstStyle/>
          <a:p>
            <a:pPr marL="56515">
              <a:lnSpc>
                <a:spcPct val="100000"/>
              </a:lnSpc>
              <a:spcBef>
                <a:spcPts val="95"/>
              </a:spcBef>
            </a:pPr>
            <a:r>
              <a:rPr lang="en-US">
                <a:latin typeface="Classico"/>
              </a:rPr>
              <a:t>Contact</a:t>
            </a:r>
            <a:endParaRPr lang="en-US"/>
          </a:p>
        </p:txBody>
      </p:sp>
      <p:sp>
        <p:nvSpPr>
          <p:cNvPr id="7" name="object 7"/>
          <p:cNvSpPr txBox="1"/>
          <p:nvPr/>
        </p:nvSpPr>
        <p:spPr>
          <a:xfrm>
            <a:off x="4138421" y="3678173"/>
            <a:ext cx="5160562" cy="2341667"/>
          </a:xfrm>
          <a:prstGeom prst="rect">
            <a:avLst/>
          </a:prstGeom>
        </p:spPr>
        <p:txBody>
          <a:bodyPr vert="horz" wrap="square" lIns="0" tIns="12700" rIns="0" bIns="0" rtlCol="0">
            <a:spAutoFit/>
          </a:bodyPr>
          <a:lstStyle/>
          <a:p>
            <a:pPr marL="12700">
              <a:spcBef>
                <a:spcPts val="100"/>
              </a:spcBef>
            </a:pPr>
            <a:r>
              <a:rPr lang="en-US" b="1" dirty="0">
                <a:solidFill>
                  <a:srgbClr val="57585B"/>
                </a:solidFill>
                <a:latin typeface="Classico"/>
                <a:cs typeface="Calibri"/>
              </a:rPr>
              <a:t>Colleen Boyle </a:t>
            </a:r>
            <a:r>
              <a:rPr lang="en-US" sz="1800" dirty="0">
                <a:solidFill>
                  <a:srgbClr val="212121"/>
                </a:solidFill>
                <a:effectLst/>
                <a:latin typeface="Classico" pitchFamily="50" charset="0"/>
                <a:ea typeface="Times New Roman" panose="02020603050405020304" pitchFamily="18" charset="0"/>
              </a:rPr>
              <a:t>CAP®</a:t>
            </a:r>
            <a:endParaRPr sz="1800" dirty="0">
              <a:latin typeface="Classico" pitchFamily="50" charset="0"/>
              <a:cs typeface="Calibri"/>
            </a:endParaRPr>
          </a:p>
          <a:p>
            <a:r>
              <a:rPr lang="en-GB" dirty="0">
                <a:latin typeface="Calibri" panose="020F0502020204030204" pitchFamily="34" charset="0"/>
                <a:cs typeface="Calibri" panose="020F0502020204030204" pitchFamily="34" charset="0"/>
              </a:rPr>
              <a:t>MANAGING DIRECTOR </a:t>
            </a:r>
          </a:p>
          <a:p>
            <a:r>
              <a:rPr lang="en-GB" dirty="0">
                <a:latin typeface="Calibri" panose="020F0502020204030204" pitchFamily="34" charset="0"/>
                <a:cs typeface="Calibri" panose="020F0502020204030204" pitchFamily="34" charset="0"/>
              </a:rPr>
              <a:t>BUSINESS DEVELOPMENT​ &amp;</a:t>
            </a:r>
            <a:r>
              <a:rPr lang="en-US"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PHILANTHROPIC STRATEGY</a:t>
            </a:r>
          </a:p>
          <a:p>
            <a:r>
              <a:rPr lang="en-US" u="sng" dirty="0">
                <a:latin typeface="Calibri" panose="020F0502020204030204" pitchFamily="34" charset="0"/>
                <a:cs typeface="Calibri" panose="020F0502020204030204" pitchFamily="34" charset="0"/>
                <a:hlinkClick r:id="rId2"/>
              </a:rPr>
              <a:t>colleenboyle@fineartgroup.com</a:t>
            </a:r>
            <a:endParaRPr lang="en-US" u="sng" dirty="0">
              <a:latin typeface="Calibri" panose="020F0502020204030204" pitchFamily="34" charset="0"/>
              <a:cs typeface="Calibri" panose="020F0502020204030204" pitchFamily="34" charset="0"/>
            </a:endParaRPr>
          </a:p>
          <a:p>
            <a:endParaRPr lang="en-FR"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610-470-5340 (mobile)</a:t>
            </a:r>
          </a:p>
          <a:p>
            <a:r>
              <a:rPr lang="en-US" dirty="0">
                <a:latin typeface="Calibri" panose="020F0502020204030204" pitchFamily="34" charset="0"/>
                <a:cs typeface="Calibri" panose="020F0502020204030204" pitchFamily="34" charset="0"/>
              </a:rPr>
              <a:t>610-254-8400 (0ffice)</a:t>
            </a:r>
            <a:endParaRPr lang="en-FR" dirty="0">
              <a:latin typeface="Calibri" panose="020F0502020204030204" pitchFamily="34" charset="0"/>
              <a:cs typeface="Calibri" panose="020F0502020204030204" pitchFamily="34" charset="0"/>
            </a:endParaRPr>
          </a:p>
          <a:p>
            <a:endParaRPr lang="en-FR" sz="1050" dirty="0">
              <a:latin typeface="Franklin Gothic Demi Cond"/>
            </a:endParaRPr>
          </a:p>
          <a:p>
            <a:pPr marL="12700">
              <a:lnSpc>
                <a:spcPct val="100000"/>
              </a:lnSpc>
              <a:spcBef>
                <a:spcPts val="65"/>
              </a:spcBef>
            </a:pPr>
            <a:endParaRPr sz="1400" dirty="0">
              <a:latin typeface="Franklin Gothic Demi Cond"/>
              <a:cs typeface="Franklin Gothic Demi Cond"/>
            </a:endParaRPr>
          </a:p>
        </p:txBody>
      </p:sp>
      <p:sp>
        <p:nvSpPr>
          <p:cNvPr id="10" name="object 10"/>
          <p:cNvSpPr/>
          <p:nvPr/>
        </p:nvSpPr>
        <p:spPr>
          <a:xfrm>
            <a:off x="393191" y="3732276"/>
            <a:ext cx="3495040" cy="2504440"/>
          </a:xfrm>
          <a:custGeom>
            <a:avLst/>
            <a:gdLst/>
            <a:ahLst/>
            <a:cxnLst/>
            <a:rect l="l" t="t" r="r" b="b"/>
            <a:pathLst>
              <a:path w="3495040" h="2504440">
                <a:moveTo>
                  <a:pt x="3494532" y="0"/>
                </a:moveTo>
                <a:lnTo>
                  <a:pt x="0" y="0"/>
                </a:lnTo>
                <a:lnTo>
                  <a:pt x="0" y="2503932"/>
                </a:lnTo>
                <a:lnTo>
                  <a:pt x="3494532" y="2503932"/>
                </a:lnTo>
                <a:lnTo>
                  <a:pt x="3494532" y="0"/>
                </a:lnTo>
                <a:close/>
              </a:path>
            </a:pathLst>
          </a:custGeom>
          <a:solidFill>
            <a:srgbClr val="FFFFFF"/>
          </a:solidFill>
        </p:spPr>
        <p:txBody>
          <a:bodyPr wrap="square" lIns="0" tIns="0" rIns="0" bIns="0" rtlCol="0"/>
          <a:lstStyle/>
          <a:p>
            <a:endParaRPr/>
          </a:p>
        </p:txBody>
      </p:sp>
      <p:sp>
        <p:nvSpPr>
          <p:cNvPr id="14" name="object 14"/>
          <p:cNvSpPr txBox="1"/>
          <p:nvPr/>
        </p:nvSpPr>
        <p:spPr>
          <a:xfrm>
            <a:off x="472236" y="1320495"/>
            <a:ext cx="2776855" cy="2221230"/>
          </a:xfrm>
          <a:prstGeom prst="rect">
            <a:avLst/>
          </a:prstGeom>
        </p:spPr>
        <p:txBody>
          <a:bodyPr vert="horz" wrap="square" lIns="0" tIns="12700" rIns="0" bIns="0" rtlCol="0" anchor="t">
            <a:spAutoFit/>
          </a:bodyPr>
          <a:lstStyle/>
          <a:p>
            <a:pPr marL="12700" marR="5080">
              <a:lnSpc>
                <a:spcPct val="100000"/>
              </a:lnSpc>
              <a:spcBef>
                <a:spcPts val="100"/>
              </a:spcBef>
            </a:pPr>
            <a:r>
              <a:rPr lang="en-US" sz="3600">
                <a:solidFill>
                  <a:srgbClr val="FF6653"/>
                </a:solidFill>
                <a:latin typeface="Franklin Gothic Demi Cond"/>
                <a:cs typeface="Franklin Gothic Demi Cond"/>
              </a:rPr>
              <a:t>DIVERSE,</a:t>
            </a:r>
            <a:r>
              <a:rPr lang="en-US" sz="3600" spc="-155">
                <a:solidFill>
                  <a:srgbClr val="FF6653"/>
                </a:solidFill>
                <a:latin typeface="Franklin Gothic Demi Cond"/>
                <a:cs typeface="Franklin Gothic Demi Cond"/>
              </a:rPr>
              <a:t> </a:t>
            </a:r>
            <a:r>
              <a:rPr lang="en-US" sz="3600" spc="-25">
                <a:solidFill>
                  <a:srgbClr val="FF6653"/>
                </a:solidFill>
                <a:latin typeface="Franklin Gothic Demi Cond"/>
                <a:cs typeface="Franklin Gothic Demi Cond"/>
              </a:rPr>
              <a:t>IN- </a:t>
            </a:r>
            <a:r>
              <a:rPr lang="en-US" sz="3600">
                <a:solidFill>
                  <a:srgbClr val="FF6653"/>
                </a:solidFill>
                <a:latin typeface="Franklin Gothic Demi Cond"/>
                <a:cs typeface="Franklin Gothic Demi Cond"/>
              </a:rPr>
              <a:t>DEPTH,</a:t>
            </a:r>
            <a:r>
              <a:rPr lang="en-US" sz="3600" spc="-100">
                <a:solidFill>
                  <a:srgbClr val="FF6653"/>
                </a:solidFill>
                <a:latin typeface="Franklin Gothic Demi Cond"/>
                <a:cs typeface="Franklin Gothic Demi Cond"/>
              </a:rPr>
              <a:t> </a:t>
            </a:r>
            <a:r>
              <a:rPr lang="en-US" sz="3600" spc="-20">
                <a:solidFill>
                  <a:srgbClr val="FF6653"/>
                </a:solidFill>
                <a:latin typeface="Franklin Gothic Demi Cond"/>
                <a:cs typeface="Franklin Gothic Demi Cond"/>
              </a:rPr>
              <a:t>360° </a:t>
            </a:r>
            <a:r>
              <a:rPr lang="en-US" sz="3600" spc="-10">
                <a:solidFill>
                  <a:srgbClr val="FF6653"/>
                </a:solidFill>
                <a:latin typeface="Franklin Gothic Demi Cond"/>
                <a:cs typeface="Franklin Gothic Demi Cond"/>
              </a:rPr>
              <a:t>KNOWLEDGE </a:t>
            </a:r>
            <a:r>
              <a:rPr lang="en-US" sz="3600">
                <a:solidFill>
                  <a:srgbClr val="FF6653"/>
                </a:solidFill>
                <a:latin typeface="Franklin Gothic Demi Cond"/>
                <a:cs typeface="Franklin Gothic Demi Cond"/>
              </a:rPr>
              <a:t>LIKE</a:t>
            </a:r>
            <a:r>
              <a:rPr lang="en-US" sz="3600" spc="-55">
                <a:solidFill>
                  <a:srgbClr val="FF6653"/>
                </a:solidFill>
                <a:latin typeface="Franklin Gothic Demi Cond"/>
                <a:cs typeface="Franklin Gothic Demi Cond"/>
              </a:rPr>
              <a:t> </a:t>
            </a:r>
            <a:r>
              <a:rPr lang="en-US" sz="3600">
                <a:solidFill>
                  <a:srgbClr val="FF6653"/>
                </a:solidFill>
                <a:latin typeface="Franklin Gothic Demi Cond"/>
                <a:cs typeface="Franklin Gothic Demi Cond"/>
              </a:rPr>
              <a:t>NO</a:t>
            </a:r>
            <a:r>
              <a:rPr lang="en-US" sz="3600" spc="-60">
                <a:solidFill>
                  <a:srgbClr val="FF6653"/>
                </a:solidFill>
                <a:latin typeface="Franklin Gothic Demi Cond"/>
                <a:cs typeface="Franklin Gothic Demi Cond"/>
              </a:rPr>
              <a:t> </a:t>
            </a:r>
            <a:r>
              <a:rPr lang="en-US" sz="3600" spc="-10">
                <a:solidFill>
                  <a:srgbClr val="FF6653"/>
                </a:solidFill>
                <a:latin typeface="Franklin Gothic Demi Cond"/>
                <a:cs typeface="Franklin Gothic Demi Cond"/>
              </a:rPr>
              <a:t>OTHER</a:t>
            </a:r>
            <a:r>
              <a:rPr sz="3600" b="1" spc="-10">
                <a:solidFill>
                  <a:srgbClr val="FF6651"/>
                </a:solidFill>
                <a:latin typeface="Franklin Gothic Demi Cond"/>
                <a:cs typeface="Franklin Gothic Demi Cond"/>
              </a:rPr>
              <a:t>.</a:t>
            </a:r>
            <a:endParaRPr sz="3600">
              <a:latin typeface="Franklin Gothic Demi Cond"/>
              <a:cs typeface="Franklin Gothic Demi Cond"/>
            </a:endParaRPr>
          </a:p>
        </p:txBody>
      </p:sp>
      <p:pic>
        <p:nvPicPr>
          <p:cNvPr id="5" name="Picture Placeholder 19" descr="A close-up of a person smiling&#10;&#10;Description automatically generated">
            <a:extLst>
              <a:ext uri="{FF2B5EF4-FFF2-40B4-BE49-F238E27FC236}">
                <a16:creationId xmlns:a16="http://schemas.microsoft.com/office/drawing/2014/main" id="{E992D936-3A60-6EBC-FC18-88F56D7A7C7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51376" y="1433681"/>
            <a:ext cx="1986366" cy="1986365"/>
          </a:xfrm>
          <a:prstGeom prst="rect">
            <a:avLst/>
          </a:prstGeom>
        </p:spPr>
      </p:pic>
    </p:spTree>
    <p:extLst>
      <p:ext uri="{BB962C8B-B14F-4D97-AF65-F5344CB8AC3E}">
        <p14:creationId xmlns:p14="http://schemas.microsoft.com/office/powerpoint/2010/main" val="838514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2206" y="336168"/>
            <a:ext cx="4371848" cy="406907"/>
          </a:xfrm>
          <a:prstGeom prst="rect">
            <a:avLst/>
          </a:prstGeom>
        </p:spPr>
      </p:pic>
      <p:sp>
        <p:nvSpPr>
          <p:cNvPr id="3" name="object 3"/>
          <p:cNvSpPr txBox="1"/>
          <p:nvPr/>
        </p:nvSpPr>
        <p:spPr>
          <a:xfrm>
            <a:off x="70884" y="6562276"/>
            <a:ext cx="5934075" cy="259686"/>
          </a:xfrm>
          <a:prstGeom prst="rect">
            <a:avLst/>
          </a:prstGeom>
        </p:spPr>
        <p:txBody>
          <a:bodyPr vert="horz" wrap="square" lIns="0" tIns="13335" rIns="0" bIns="0" rtlCol="0">
            <a:spAutoFit/>
          </a:bodyPr>
          <a:lstStyle/>
          <a:p>
            <a:pPr marL="38100"/>
            <a:r>
              <a:rPr lang="en-US" sz="750" spc="-15" baseline="27777">
                <a:solidFill>
                  <a:srgbClr val="57585B"/>
                </a:solidFill>
                <a:latin typeface="Franklin Gothic Book" panose="020B0503020102020204" pitchFamily="34" charset="0"/>
                <a:cs typeface="Calibri"/>
              </a:rPr>
              <a:t>¹</a:t>
            </a:r>
            <a:r>
              <a:rPr lang="en-US" sz="800" spc="-10">
                <a:solidFill>
                  <a:srgbClr val="57585B"/>
                </a:solidFill>
                <a:latin typeface="Franklin Gothic Book" panose="020B0503020102020204" pitchFamily="34" charset="0"/>
                <a:cs typeface="Calibri"/>
              </a:rPr>
              <a:t>Represents</a:t>
            </a:r>
            <a:r>
              <a:rPr lang="en-US" sz="800">
                <a:solidFill>
                  <a:srgbClr val="57585B"/>
                </a:solidFill>
                <a:latin typeface="Franklin Gothic Book" panose="020B0503020102020204" pitchFamily="34" charset="0"/>
                <a:cs typeface="Calibri"/>
              </a:rPr>
              <a:t> sales,</a:t>
            </a:r>
            <a:r>
              <a:rPr lang="en-US" sz="800" spc="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purchases, </a:t>
            </a:r>
            <a:r>
              <a:rPr lang="en-US" sz="800" spc="-10">
                <a:solidFill>
                  <a:srgbClr val="57585B"/>
                </a:solidFill>
                <a:latin typeface="Franklin Gothic Book" panose="020B0503020102020204" pitchFamily="34" charset="0"/>
                <a:cs typeface="Calibri"/>
              </a:rPr>
              <a:t>guarantees,</a:t>
            </a:r>
            <a:r>
              <a:rPr lang="en-US" sz="800" spc="-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and</a:t>
            </a:r>
            <a:r>
              <a:rPr lang="en-US" sz="800" spc="-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financing</a:t>
            </a:r>
            <a:r>
              <a:rPr lang="en-US" sz="800" spc="30">
                <a:solidFill>
                  <a:srgbClr val="57585B"/>
                </a:solidFill>
                <a:latin typeface="Franklin Gothic Book" panose="020B0503020102020204" pitchFamily="34" charset="0"/>
                <a:cs typeface="Calibri"/>
              </a:rPr>
              <a:t> </a:t>
            </a:r>
            <a:r>
              <a:rPr lang="en-US" sz="800" spc="-10">
                <a:solidFill>
                  <a:srgbClr val="57585B"/>
                </a:solidFill>
                <a:latin typeface="Franklin Gothic Book" panose="020B0503020102020204" pitchFamily="34" charset="0"/>
                <a:cs typeface="Calibri"/>
              </a:rPr>
              <a:t>transactions</a:t>
            </a:r>
            <a:r>
              <a:rPr lang="en-US" sz="800" spc="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through</a:t>
            </a:r>
            <a:r>
              <a:rPr lang="en-US" sz="800" spc="-10">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31</a:t>
            </a:r>
            <a:r>
              <a:rPr lang="en-US" sz="800" spc="-3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Dec</a:t>
            </a:r>
            <a:r>
              <a:rPr lang="en-US" sz="800" spc="-15">
                <a:solidFill>
                  <a:srgbClr val="57585B"/>
                </a:solidFill>
                <a:latin typeface="Franklin Gothic Book" panose="020B0503020102020204" pitchFamily="34" charset="0"/>
                <a:cs typeface="Calibri"/>
              </a:rPr>
              <a:t> </a:t>
            </a:r>
            <a:r>
              <a:rPr lang="en-US" sz="800" spc="-10">
                <a:solidFill>
                  <a:srgbClr val="57585B"/>
                </a:solidFill>
                <a:latin typeface="Franklin Gothic Book" panose="020B0503020102020204" pitchFamily="34" charset="0"/>
                <a:cs typeface="Calibri"/>
              </a:rPr>
              <a:t>2021,</a:t>
            </a:r>
            <a:r>
              <a:rPr lang="en-US" sz="800" spc="-50">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excluding</a:t>
            </a:r>
            <a:r>
              <a:rPr lang="en-US" sz="800" spc="20">
                <a:solidFill>
                  <a:srgbClr val="57585B"/>
                </a:solidFill>
                <a:latin typeface="Franklin Gothic Book" panose="020B0503020102020204" pitchFamily="34" charset="0"/>
                <a:cs typeface="Calibri"/>
              </a:rPr>
              <a:t> </a:t>
            </a:r>
            <a:r>
              <a:rPr lang="en-US" sz="800" spc="-10">
                <a:solidFill>
                  <a:srgbClr val="57585B"/>
                </a:solidFill>
                <a:latin typeface="Franklin Gothic Book" panose="020B0503020102020204" pitchFamily="34" charset="0"/>
                <a:cs typeface="Calibri"/>
              </a:rPr>
              <a:t>transactions</a:t>
            </a:r>
            <a:r>
              <a:rPr lang="en-US" sz="800" spc="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executed</a:t>
            </a:r>
            <a:r>
              <a:rPr lang="en-US" sz="800" spc="10">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by</a:t>
            </a:r>
            <a:r>
              <a:rPr lang="en-US" sz="800" spc="-1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the</a:t>
            </a:r>
            <a:r>
              <a:rPr lang="en-US" sz="800" spc="-1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US</a:t>
            </a:r>
            <a:r>
              <a:rPr lang="en-US" sz="800" spc="-20">
                <a:solidFill>
                  <a:srgbClr val="57585B"/>
                </a:solidFill>
                <a:latin typeface="Franklin Gothic Book" panose="020B0503020102020204" pitchFamily="34" charset="0"/>
                <a:cs typeface="Calibri"/>
              </a:rPr>
              <a:t> </a:t>
            </a:r>
            <a:r>
              <a:rPr lang="en-US" sz="800" spc="-10">
                <a:solidFill>
                  <a:srgbClr val="57585B"/>
                </a:solidFill>
                <a:latin typeface="Franklin Gothic Book" panose="020B0503020102020204" pitchFamily="34" charset="0"/>
                <a:cs typeface="Calibri"/>
              </a:rPr>
              <a:t>affiliate;</a:t>
            </a:r>
            <a:r>
              <a:rPr lang="en-US" sz="800" spc="-10">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ail</a:t>
            </a:r>
            <a:r>
              <a:rPr lang="en-US" sz="800" spc="-1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Replacement</a:t>
            </a:r>
            <a:r>
              <a:rPr lang="en-US" sz="800" spc="-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Value</a:t>
            </a:r>
            <a:r>
              <a:rPr lang="en-US" sz="800" spc="-15">
                <a:solidFill>
                  <a:srgbClr val="57585B"/>
                </a:solidFill>
                <a:latin typeface="Franklin Gothic Book" panose="020B0503020102020204" pitchFamily="34" charset="0"/>
                <a:cs typeface="Calibri"/>
              </a:rPr>
              <a:t> </a:t>
            </a:r>
            <a:r>
              <a:rPr lang="en-US" sz="800" spc="-10">
                <a:solidFill>
                  <a:srgbClr val="57585B"/>
                </a:solidFill>
                <a:latin typeface="Franklin Gothic Book" panose="020B0503020102020204" pitchFamily="34" charset="0"/>
                <a:cs typeface="Calibri"/>
              </a:rPr>
              <a:t>appraisals; </a:t>
            </a:r>
            <a:r>
              <a:rPr lang="en-US" sz="800">
                <a:solidFill>
                  <a:srgbClr val="57585B"/>
                </a:solidFill>
                <a:latin typeface="Franklin Gothic Book" panose="020B0503020102020204" pitchFamily="34" charset="0"/>
                <a:cs typeface="Calibri"/>
              </a:rPr>
              <a:t>²Sum</a:t>
            </a:r>
            <a:r>
              <a:rPr lang="en-US" sz="800" spc="-4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of</a:t>
            </a:r>
            <a:r>
              <a:rPr lang="en-US" sz="800" spc="-1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Fair</a:t>
            </a:r>
            <a:r>
              <a:rPr lang="en-US" sz="800" spc="-20">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Market</a:t>
            </a:r>
            <a:r>
              <a:rPr lang="en-US" sz="800" spc="-2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Value</a:t>
            </a:r>
            <a:r>
              <a:rPr lang="en-US" sz="800" spc="-20">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and</a:t>
            </a:r>
            <a:r>
              <a:rPr lang="en-US" sz="800" spc="-15">
                <a:solidFill>
                  <a:srgbClr val="57585B"/>
                </a:solidFill>
                <a:latin typeface="Franklin Gothic Book" panose="020B0503020102020204" pitchFamily="34" charset="0"/>
                <a:cs typeface="Calibri"/>
              </a:rPr>
              <a:t> </a:t>
            </a:r>
            <a:r>
              <a:rPr lang="en-US" sz="800">
                <a:solidFill>
                  <a:srgbClr val="57585B"/>
                </a:solidFill>
                <a:latin typeface="Franklin Gothic Book" panose="020B0503020102020204" pitchFamily="34" charset="0"/>
                <a:cs typeface="Calibri"/>
              </a:rPr>
              <a:t>Ret </a:t>
            </a:r>
            <a:endParaRPr lang="en-US" sz="800">
              <a:latin typeface="Franklin Gothic Book" panose="020B0503020102020204" pitchFamily="34" charset="0"/>
              <a:cs typeface="Calibri"/>
            </a:endParaRPr>
          </a:p>
        </p:txBody>
      </p:sp>
      <p:sp>
        <p:nvSpPr>
          <p:cNvPr id="5" name="object 5"/>
          <p:cNvSpPr txBox="1"/>
          <p:nvPr/>
        </p:nvSpPr>
        <p:spPr>
          <a:xfrm>
            <a:off x="1771335" y="1365654"/>
            <a:ext cx="4651236" cy="228909"/>
          </a:xfrm>
          <a:prstGeom prst="rect">
            <a:avLst/>
          </a:prstGeom>
        </p:spPr>
        <p:txBody>
          <a:bodyPr vert="horz" wrap="square" lIns="0" tIns="13335" rIns="0" bIns="0" rtlCol="0">
            <a:spAutoFit/>
          </a:bodyPr>
          <a:lstStyle/>
          <a:p>
            <a:pPr marL="12700">
              <a:lnSpc>
                <a:spcPct val="100000"/>
              </a:lnSpc>
              <a:spcBef>
                <a:spcPts val="105"/>
              </a:spcBef>
            </a:pPr>
            <a:r>
              <a:rPr lang="en-US" sz="1400" spc="-10">
                <a:solidFill>
                  <a:srgbClr val="57585B"/>
                </a:solidFill>
                <a:latin typeface="FranklinGothicURWBoo"/>
                <a:cs typeface="Calibri"/>
              </a:rPr>
              <a:t>In-</a:t>
            </a:r>
            <a:r>
              <a:rPr lang="en-US" sz="1400">
                <a:solidFill>
                  <a:srgbClr val="57585B"/>
                </a:solidFill>
                <a:latin typeface="FranklinGothicURWBoo"/>
                <a:cs typeface="Calibri"/>
              </a:rPr>
              <a:t>depth,</a:t>
            </a:r>
            <a:r>
              <a:rPr lang="en-US" sz="1400" spc="-5">
                <a:solidFill>
                  <a:srgbClr val="57585B"/>
                </a:solidFill>
                <a:latin typeface="FranklinGothicURWBoo"/>
                <a:cs typeface="Calibri"/>
              </a:rPr>
              <a:t> </a:t>
            </a:r>
            <a:r>
              <a:rPr lang="en-US" sz="1400" spc="-10">
                <a:solidFill>
                  <a:srgbClr val="57585B"/>
                </a:solidFill>
                <a:latin typeface="FranklinGothicURWBoo"/>
                <a:cs typeface="Calibri"/>
              </a:rPr>
              <a:t>comprehensive,</a:t>
            </a:r>
            <a:r>
              <a:rPr lang="en-US" sz="1400" spc="-5">
                <a:solidFill>
                  <a:srgbClr val="57585B"/>
                </a:solidFill>
                <a:latin typeface="FranklinGothicURWBoo"/>
                <a:cs typeface="Calibri"/>
              </a:rPr>
              <a:t> </a:t>
            </a:r>
            <a:r>
              <a:rPr lang="en-US" sz="1400">
                <a:solidFill>
                  <a:srgbClr val="57585B"/>
                </a:solidFill>
                <a:latin typeface="FranklinGothicURWBoo"/>
                <a:cs typeface="Calibri"/>
              </a:rPr>
              <a:t>and</a:t>
            </a:r>
            <a:r>
              <a:rPr lang="en-US" sz="1400" spc="-15">
                <a:solidFill>
                  <a:srgbClr val="57585B"/>
                </a:solidFill>
                <a:latin typeface="FranklinGothicURWBoo"/>
                <a:cs typeface="Calibri"/>
              </a:rPr>
              <a:t> </a:t>
            </a:r>
            <a:r>
              <a:rPr lang="en-US" sz="1400" spc="-10">
                <a:solidFill>
                  <a:srgbClr val="57585B"/>
                </a:solidFill>
                <a:latin typeface="FranklinGothicURWBoo"/>
                <a:cs typeface="Calibri"/>
              </a:rPr>
              <a:t>market-</a:t>
            </a:r>
            <a:r>
              <a:rPr lang="en-US" sz="1400">
                <a:solidFill>
                  <a:srgbClr val="57585B"/>
                </a:solidFill>
                <a:latin typeface="FranklinGothicURWBoo"/>
                <a:cs typeface="Calibri"/>
              </a:rPr>
              <a:t>orientated</a:t>
            </a:r>
            <a:r>
              <a:rPr lang="en-US" sz="1400" spc="-10">
                <a:solidFill>
                  <a:srgbClr val="57585B"/>
                </a:solidFill>
                <a:latin typeface="FranklinGothicURWBoo"/>
                <a:cs typeface="Calibri"/>
              </a:rPr>
              <a:t> valuations</a:t>
            </a:r>
            <a:endParaRPr lang="en-US" sz="1400">
              <a:latin typeface="FranklinGothicURWBoo"/>
              <a:cs typeface="Calibri"/>
            </a:endParaRPr>
          </a:p>
        </p:txBody>
      </p:sp>
      <p:sp>
        <p:nvSpPr>
          <p:cNvPr id="7" name="object 7"/>
          <p:cNvSpPr txBox="1"/>
          <p:nvPr/>
        </p:nvSpPr>
        <p:spPr>
          <a:xfrm>
            <a:off x="1771335" y="2002669"/>
            <a:ext cx="5677364" cy="452755"/>
          </a:xfrm>
          <a:prstGeom prst="rect">
            <a:avLst/>
          </a:prstGeom>
        </p:spPr>
        <p:txBody>
          <a:bodyPr vert="horz" wrap="square" lIns="0" tIns="13335" rIns="0" bIns="0" rtlCol="0">
            <a:spAutoFit/>
          </a:bodyPr>
          <a:lstStyle/>
          <a:p>
            <a:pPr marL="12700" marR="5080">
              <a:lnSpc>
                <a:spcPct val="100000"/>
              </a:lnSpc>
              <a:spcBef>
                <a:spcPts val="105"/>
              </a:spcBef>
            </a:pPr>
            <a:r>
              <a:rPr lang="en-US" sz="1400" spc="-15">
                <a:solidFill>
                  <a:srgbClr val="57585B"/>
                </a:solidFill>
                <a:latin typeface="FranklinGothicURWBoo"/>
                <a:cs typeface="Calibri"/>
              </a:rPr>
              <a:t>Tailor-</a:t>
            </a:r>
            <a:r>
              <a:rPr lang="en-US" sz="1400">
                <a:solidFill>
                  <a:srgbClr val="57585B"/>
                </a:solidFill>
                <a:latin typeface="FranklinGothicURWBoo"/>
                <a:cs typeface="Calibri"/>
              </a:rPr>
              <a:t>made</a:t>
            </a:r>
            <a:r>
              <a:rPr lang="en-US" sz="1400" spc="-30">
                <a:solidFill>
                  <a:srgbClr val="57585B"/>
                </a:solidFill>
                <a:latin typeface="FranklinGothicURWBoo"/>
                <a:cs typeface="Calibri"/>
              </a:rPr>
              <a:t> </a:t>
            </a:r>
            <a:r>
              <a:rPr lang="en-US" sz="1400">
                <a:solidFill>
                  <a:srgbClr val="57585B"/>
                </a:solidFill>
                <a:latin typeface="FranklinGothicURWBoo"/>
                <a:cs typeface="Calibri"/>
              </a:rPr>
              <a:t>acquisition</a:t>
            </a:r>
            <a:r>
              <a:rPr lang="en-US" sz="1400" spc="-5">
                <a:solidFill>
                  <a:srgbClr val="57585B"/>
                </a:solidFill>
                <a:latin typeface="FranklinGothicURWBoo"/>
                <a:cs typeface="Calibri"/>
              </a:rPr>
              <a:t> </a:t>
            </a:r>
            <a:r>
              <a:rPr lang="en-US" sz="1400">
                <a:solidFill>
                  <a:srgbClr val="57585B"/>
                </a:solidFill>
                <a:latin typeface="FranklinGothicURWBoo"/>
                <a:cs typeface="Calibri"/>
              </a:rPr>
              <a:t>strategies</a:t>
            </a:r>
            <a:r>
              <a:rPr lang="en-US" sz="1400" spc="-25">
                <a:solidFill>
                  <a:srgbClr val="57585B"/>
                </a:solidFill>
                <a:latin typeface="FranklinGothicURWBoo"/>
                <a:cs typeface="Calibri"/>
              </a:rPr>
              <a:t> </a:t>
            </a:r>
            <a:r>
              <a:rPr lang="en-US" sz="1400">
                <a:solidFill>
                  <a:srgbClr val="57585B"/>
                </a:solidFill>
                <a:latin typeface="FranklinGothicURWBoo"/>
                <a:cs typeface="Calibri"/>
              </a:rPr>
              <a:t>combining</a:t>
            </a:r>
            <a:r>
              <a:rPr lang="en-US" sz="1400" spc="-10">
                <a:solidFill>
                  <a:srgbClr val="57585B"/>
                </a:solidFill>
                <a:latin typeface="FranklinGothicURWBoo"/>
                <a:cs typeface="Calibri"/>
              </a:rPr>
              <a:t> </a:t>
            </a:r>
            <a:r>
              <a:rPr lang="en-US" sz="1400" spc="-20">
                <a:solidFill>
                  <a:srgbClr val="57585B"/>
                </a:solidFill>
                <a:latin typeface="FranklinGothicURWBoo"/>
                <a:cs typeface="Calibri"/>
              </a:rPr>
              <a:t>market-</a:t>
            </a:r>
            <a:r>
              <a:rPr lang="en-US" sz="1400">
                <a:solidFill>
                  <a:srgbClr val="57585B"/>
                </a:solidFill>
                <a:latin typeface="FranklinGothicURWBoo"/>
                <a:cs typeface="Calibri"/>
              </a:rPr>
              <a:t>leading</a:t>
            </a:r>
            <a:r>
              <a:rPr lang="en-US" sz="1400" spc="5">
                <a:solidFill>
                  <a:srgbClr val="57585B"/>
                </a:solidFill>
                <a:latin typeface="FranklinGothicURWBoo"/>
                <a:cs typeface="Calibri"/>
              </a:rPr>
              <a:t> </a:t>
            </a:r>
            <a:r>
              <a:rPr lang="en-US" sz="1400">
                <a:solidFill>
                  <a:srgbClr val="57585B"/>
                </a:solidFill>
                <a:latin typeface="FranklinGothicURWBoo"/>
                <a:cs typeface="Calibri"/>
              </a:rPr>
              <a:t>insight</a:t>
            </a:r>
            <a:r>
              <a:rPr lang="en-US" sz="1400" spc="-5">
                <a:solidFill>
                  <a:srgbClr val="57585B"/>
                </a:solidFill>
                <a:latin typeface="FranklinGothicURWBoo"/>
                <a:cs typeface="Calibri"/>
              </a:rPr>
              <a:t> </a:t>
            </a:r>
            <a:r>
              <a:rPr lang="en-US" sz="1400">
                <a:solidFill>
                  <a:srgbClr val="57585B"/>
                </a:solidFill>
                <a:latin typeface="FranklinGothicURWBoo"/>
                <a:cs typeface="Calibri"/>
              </a:rPr>
              <a:t>with</a:t>
            </a:r>
            <a:r>
              <a:rPr lang="en-US" sz="1400" spc="-35">
                <a:solidFill>
                  <a:srgbClr val="57585B"/>
                </a:solidFill>
                <a:latin typeface="FranklinGothicURWBoo"/>
                <a:cs typeface="Calibri"/>
              </a:rPr>
              <a:t> </a:t>
            </a:r>
            <a:r>
              <a:rPr lang="en-US" sz="1400">
                <a:solidFill>
                  <a:srgbClr val="57585B"/>
                </a:solidFill>
                <a:latin typeface="FranklinGothicURWBoo"/>
                <a:cs typeface="Calibri"/>
              </a:rPr>
              <a:t>clear</a:t>
            </a:r>
            <a:r>
              <a:rPr lang="en-US" sz="1400" spc="-20">
                <a:solidFill>
                  <a:srgbClr val="57585B"/>
                </a:solidFill>
                <a:latin typeface="FranklinGothicURWBoo"/>
                <a:cs typeface="Calibri"/>
              </a:rPr>
              <a:t> </a:t>
            </a:r>
            <a:r>
              <a:rPr lang="en-US" sz="1400" spc="-25">
                <a:solidFill>
                  <a:srgbClr val="57585B"/>
                </a:solidFill>
                <a:latin typeface="FranklinGothicURWBoo"/>
                <a:cs typeface="Calibri"/>
              </a:rPr>
              <a:t>and </a:t>
            </a:r>
            <a:r>
              <a:rPr lang="en-US" sz="1400" spc="-10">
                <a:solidFill>
                  <a:srgbClr val="57585B"/>
                </a:solidFill>
                <a:latin typeface="FranklinGothicURWBoo"/>
                <a:cs typeface="Calibri"/>
              </a:rPr>
              <a:t>transparent</a:t>
            </a:r>
            <a:r>
              <a:rPr lang="en-US" sz="1400" spc="25">
                <a:solidFill>
                  <a:srgbClr val="57585B"/>
                </a:solidFill>
                <a:latin typeface="FranklinGothicURWBoo"/>
                <a:cs typeface="Calibri"/>
              </a:rPr>
              <a:t> </a:t>
            </a:r>
            <a:r>
              <a:rPr lang="en-US" sz="1400" spc="-10">
                <a:solidFill>
                  <a:srgbClr val="57585B"/>
                </a:solidFill>
                <a:latin typeface="FranklinGothicURWBoo"/>
                <a:cs typeface="Calibri"/>
              </a:rPr>
              <a:t>advice</a:t>
            </a:r>
            <a:endParaRPr lang="en-US" sz="1400">
              <a:latin typeface="FranklinGothicURWBoo"/>
              <a:cs typeface="Calibri"/>
            </a:endParaRPr>
          </a:p>
        </p:txBody>
      </p:sp>
      <p:sp>
        <p:nvSpPr>
          <p:cNvPr id="9" name="object 9"/>
          <p:cNvSpPr txBox="1"/>
          <p:nvPr/>
        </p:nvSpPr>
        <p:spPr>
          <a:xfrm>
            <a:off x="1747378" y="2817234"/>
            <a:ext cx="5439033" cy="452755"/>
          </a:xfrm>
          <a:prstGeom prst="rect">
            <a:avLst/>
          </a:prstGeom>
        </p:spPr>
        <p:txBody>
          <a:bodyPr vert="horz" wrap="square" lIns="0" tIns="12700" rIns="0" bIns="0" rtlCol="0">
            <a:spAutoFit/>
          </a:bodyPr>
          <a:lstStyle/>
          <a:p>
            <a:pPr marL="12700" marR="5080">
              <a:lnSpc>
                <a:spcPct val="100000"/>
              </a:lnSpc>
              <a:spcBef>
                <a:spcPts val="100"/>
              </a:spcBef>
            </a:pPr>
            <a:r>
              <a:rPr lang="en-US" sz="1400" spc="-10">
                <a:solidFill>
                  <a:srgbClr val="57585B"/>
                </a:solidFill>
                <a:latin typeface="FranklinGothicURWBoo"/>
                <a:cs typeface="Calibri"/>
              </a:rPr>
              <a:t>Custom-</a:t>
            </a:r>
            <a:r>
              <a:rPr lang="en-US" sz="1400">
                <a:solidFill>
                  <a:srgbClr val="57585B"/>
                </a:solidFill>
                <a:latin typeface="FranklinGothicURWBoo"/>
                <a:cs typeface="Calibri"/>
              </a:rPr>
              <a:t>built</a:t>
            </a:r>
            <a:r>
              <a:rPr lang="en-US" sz="1400" spc="-40">
                <a:solidFill>
                  <a:srgbClr val="57585B"/>
                </a:solidFill>
                <a:latin typeface="FranklinGothicURWBoo"/>
                <a:cs typeface="Calibri"/>
              </a:rPr>
              <a:t> </a:t>
            </a:r>
            <a:r>
              <a:rPr lang="en-US" sz="1400">
                <a:solidFill>
                  <a:srgbClr val="57585B"/>
                </a:solidFill>
                <a:latin typeface="FranklinGothicURWBoo"/>
                <a:cs typeface="Calibri"/>
              </a:rPr>
              <a:t>sale</a:t>
            </a:r>
            <a:r>
              <a:rPr lang="en-US" sz="1400" spc="-30">
                <a:solidFill>
                  <a:srgbClr val="57585B"/>
                </a:solidFill>
                <a:latin typeface="FranklinGothicURWBoo"/>
                <a:cs typeface="Calibri"/>
              </a:rPr>
              <a:t> </a:t>
            </a:r>
            <a:r>
              <a:rPr lang="en-US" sz="1400">
                <a:solidFill>
                  <a:srgbClr val="57585B"/>
                </a:solidFill>
                <a:latin typeface="FranklinGothicURWBoo"/>
                <a:cs typeface="Calibri"/>
              </a:rPr>
              <a:t>strategies</a:t>
            </a:r>
            <a:r>
              <a:rPr lang="en-US" sz="1400" spc="-30">
                <a:solidFill>
                  <a:srgbClr val="57585B"/>
                </a:solidFill>
                <a:latin typeface="FranklinGothicURWBoo"/>
                <a:cs typeface="Calibri"/>
              </a:rPr>
              <a:t> </a:t>
            </a:r>
            <a:r>
              <a:rPr lang="en-US" sz="1400">
                <a:solidFill>
                  <a:srgbClr val="57585B"/>
                </a:solidFill>
                <a:latin typeface="FranklinGothicURWBoo"/>
                <a:cs typeface="Calibri"/>
              </a:rPr>
              <a:t>to</a:t>
            </a:r>
            <a:r>
              <a:rPr lang="en-US" sz="1400" spc="-45">
                <a:solidFill>
                  <a:srgbClr val="57585B"/>
                </a:solidFill>
                <a:latin typeface="FranklinGothicURWBoo"/>
                <a:cs typeface="Calibri"/>
              </a:rPr>
              <a:t> </a:t>
            </a:r>
            <a:r>
              <a:rPr lang="en-US" sz="1400" spc="-10">
                <a:solidFill>
                  <a:srgbClr val="57585B"/>
                </a:solidFill>
                <a:latin typeface="FranklinGothicURWBoo"/>
                <a:cs typeface="Calibri"/>
              </a:rPr>
              <a:t>maximize</a:t>
            </a:r>
            <a:r>
              <a:rPr lang="en-US" sz="1400" spc="-30">
                <a:solidFill>
                  <a:srgbClr val="57585B"/>
                </a:solidFill>
                <a:latin typeface="FranklinGothicURWBoo"/>
                <a:cs typeface="Calibri"/>
              </a:rPr>
              <a:t> </a:t>
            </a:r>
            <a:r>
              <a:rPr lang="en-US" sz="1400">
                <a:solidFill>
                  <a:srgbClr val="57585B"/>
                </a:solidFill>
                <a:latin typeface="FranklinGothicURWBoo"/>
                <a:cs typeface="Calibri"/>
              </a:rPr>
              <a:t>value</a:t>
            </a:r>
            <a:r>
              <a:rPr lang="en-US" sz="1400" spc="-35">
                <a:solidFill>
                  <a:srgbClr val="57585B"/>
                </a:solidFill>
                <a:latin typeface="FranklinGothicURWBoo"/>
                <a:cs typeface="Calibri"/>
              </a:rPr>
              <a:t> </a:t>
            </a:r>
            <a:r>
              <a:rPr lang="en-US" sz="1400">
                <a:solidFill>
                  <a:srgbClr val="57585B"/>
                </a:solidFill>
                <a:latin typeface="FranklinGothicURWBoo"/>
                <a:cs typeface="Calibri"/>
              </a:rPr>
              <a:t>and</a:t>
            </a:r>
            <a:r>
              <a:rPr lang="en-US" sz="1400" spc="-25">
                <a:solidFill>
                  <a:srgbClr val="57585B"/>
                </a:solidFill>
                <a:latin typeface="FranklinGothicURWBoo"/>
                <a:cs typeface="Calibri"/>
              </a:rPr>
              <a:t> </a:t>
            </a:r>
            <a:r>
              <a:rPr lang="en-US" sz="1400">
                <a:solidFill>
                  <a:srgbClr val="57585B"/>
                </a:solidFill>
                <a:latin typeface="FranklinGothicURWBoo"/>
                <a:cs typeface="Calibri"/>
              </a:rPr>
              <a:t>efficiency;</a:t>
            </a:r>
            <a:r>
              <a:rPr lang="en-US" sz="1400" spc="-40">
                <a:solidFill>
                  <a:srgbClr val="57585B"/>
                </a:solidFill>
                <a:latin typeface="FranklinGothicURWBoo"/>
                <a:cs typeface="Calibri"/>
              </a:rPr>
              <a:t> </a:t>
            </a:r>
            <a:r>
              <a:rPr lang="en-US" sz="1400">
                <a:solidFill>
                  <a:srgbClr val="57585B"/>
                </a:solidFill>
                <a:latin typeface="FranklinGothicURWBoo"/>
                <a:cs typeface="Calibri"/>
              </a:rPr>
              <a:t>market</a:t>
            </a:r>
            <a:r>
              <a:rPr lang="en-US" sz="1400" spc="-35">
                <a:solidFill>
                  <a:srgbClr val="57585B"/>
                </a:solidFill>
                <a:latin typeface="FranklinGothicURWBoo"/>
                <a:cs typeface="Calibri"/>
              </a:rPr>
              <a:t> </a:t>
            </a:r>
            <a:r>
              <a:rPr lang="en-US" sz="1400">
                <a:solidFill>
                  <a:srgbClr val="57585B"/>
                </a:solidFill>
                <a:latin typeface="FranklinGothicURWBoo"/>
                <a:cs typeface="Calibri"/>
              </a:rPr>
              <a:t>strategy</a:t>
            </a:r>
            <a:r>
              <a:rPr lang="en-US" sz="1400" spc="-25">
                <a:solidFill>
                  <a:srgbClr val="57585B"/>
                </a:solidFill>
                <a:latin typeface="FranklinGothicURWBoo"/>
                <a:cs typeface="Calibri"/>
              </a:rPr>
              <a:t> and </a:t>
            </a:r>
            <a:r>
              <a:rPr lang="en-US" sz="1400">
                <a:solidFill>
                  <a:srgbClr val="57585B"/>
                </a:solidFill>
                <a:latin typeface="FranklinGothicURWBoo"/>
                <a:cs typeface="Calibri"/>
              </a:rPr>
              <a:t>sales</a:t>
            </a:r>
            <a:r>
              <a:rPr lang="en-US" sz="1400" spc="-45">
                <a:solidFill>
                  <a:srgbClr val="57585B"/>
                </a:solidFill>
                <a:latin typeface="FranklinGothicURWBoo"/>
                <a:cs typeface="Calibri"/>
              </a:rPr>
              <a:t> </a:t>
            </a:r>
            <a:r>
              <a:rPr lang="en-US" sz="1400">
                <a:solidFill>
                  <a:srgbClr val="57585B"/>
                </a:solidFill>
                <a:latin typeface="FranklinGothicURWBoo"/>
                <a:cs typeface="Calibri"/>
              </a:rPr>
              <a:t>process</a:t>
            </a:r>
            <a:r>
              <a:rPr lang="en-US" sz="1400" spc="-40">
                <a:solidFill>
                  <a:srgbClr val="57585B"/>
                </a:solidFill>
                <a:latin typeface="FranklinGothicURWBoo"/>
                <a:cs typeface="Calibri"/>
              </a:rPr>
              <a:t> </a:t>
            </a:r>
            <a:r>
              <a:rPr lang="en-US" sz="1400" spc="-10">
                <a:solidFill>
                  <a:srgbClr val="57585B"/>
                </a:solidFill>
                <a:latin typeface="FranklinGothicURWBoo"/>
                <a:cs typeface="Calibri"/>
              </a:rPr>
              <a:t>management</a:t>
            </a:r>
            <a:endParaRPr lang="en-US" sz="1400">
              <a:latin typeface="FranklinGothicURWBoo"/>
              <a:cs typeface="Calibri"/>
            </a:endParaRPr>
          </a:p>
        </p:txBody>
      </p:sp>
      <p:sp>
        <p:nvSpPr>
          <p:cNvPr id="11" name="object 11"/>
          <p:cNvSpPr txBox="1"/>
          <p:nvPr/>
        </p:nvSpPr>
        <p:spPr>
          <a:xfrm>
            <a:off x="1770705" y="3572332"/>
            <a:ext cx="5781675" cy="228909"/>
          </a:xfrm>
          <a:prstGeom prst="rect">
            <a:avLst/>
          </a:prstGeom>
        </p:spPr>
        <p:txBody>
          <a:bodyPr vert="horz" wrap="square" lIns="0" tIns="13335" rIns="0" bIns="0" rtlCol="0">
            <a:spAutoFit/>
          </a:bodyPr>
          <a:lstStyle/>
          <a:p>
            <a:pPr marL="12700">
              <a:lnSpc>
                <a:spcPct val="100000"/>
              </a:lnSpc>
              <a:spcBef>
                <a:spcPts val="105"/>
              </a:spcBef>
            </a:pPr>
            <a:r>
              <a:rPr lang="en-US" sz="1400">
                <a:solidFill>
                  <a:srgbClr val="57585B"/>
                </a:solidFill>
                <a:latin typeface="FranklinGothicURWBoo"/>
                <a:cs typeface="Calibri"/>
              </a:rPr>
              <a:t>Art</a:t>
            </a:r>
            <a:r>
              <a:rPr lang="en-US" sz="1400" spc="-50">
                <a:solidFill>
                  <a:srgbClr val="57585B"/>
                </a:solidFill>
                <a:latin typeface="FranklinGothicURWBoo"/>
                <a:cs typeface="Calibri"/>
              </a:rPr>
              <a:t> </a:t>
            </a:r>
            <a:r>
              <a:rPr lang="en-US" sz="1400" spc="-10">
                <a:solidFill>
                  <a:srgbClr val="57585B"/>
                </a:solidFill>
                <a:latin typeface="FranklinGothicURWBoo"/>
                <a:cs typeface="Calibri"/>
              </a:rPr>
              <a:t>asset-</a:t>
            </a:r>
            <a:r>
              <a:rPr lang="en-US" sz="1400">
                <a:solidFill>
                  <a:srgbClr val="57585B"/>
                </a:solidFill>
                <a:latin typeface="FranklinGothicURWBoo"/>
                <a:cs typeface="Calibri"/>
              </a:rPr>
              <a:t>backed</a:t>
            </a:r>
            <a:r>
              <a:rPr lang="en-US" sz="1400" spc="-20">
                <a:solidFill>
                  <a:srgbClr val="57585B"/>
                </a:solidFill>
                <a:latin typeface="FranklinGothicURWBoo"/>
                <a:cs typeface="Calibri"/>
              </a:rPr>
              <a:t> </a:t>
            </a:r>
            <a:r>
              <a:rPr lang="en-US" sz="1400">
                <a:solidFill>
                  <a:srgbClr val="57585B"/>
                </a:solidFill>
                <a:latin typeface="FranklinGothicURWBoo"/>
                <a:cs typeface="Calibri"/>
              </a:rPr>
              <a:t>loans</a:t>
            </a:r>
            <a:r>
              <a:rPr lang="en-US" sz="1400" spc="-30">
                <a:solidFill>
                  <a:srgbClr val="57585B"/>
                </a:solidFill>
                <a:latin typeface="FranklinGothicURWBoo"/>
                <a:cs typeface="Calibri"/>
              </a:rPr>
              <a:t> </a:t>
            </a:r>
            <a:r>
              <a:rPr lang="en-US" sz="1400">
                <a:solidFill>
                  <a:srgbClr val="57585B"/>
                </a:solidFill>
                <a:latin typeface="FranklinGothicURWBoo"/>
                <a:cs typeface="Calibri"/>
              </a:rPr>
              <a:t>with</a:t>
            </a:r>
            <a:r>
              <a:rPr lang="en-US" sz="1400" spc="-45">
                <a:solidFill>
                  <a:srgbClr val="57585B"/>
                </a:solidFill>
                <a:latin typeface="FranklinGothicURWBoo"/>
                <a:cs typeface="Calibri"/>
              </a:rPr>
              <a:t> </a:t>
            </a:r>
            <a:r>
              <a:rPr lang="en-US" sz="1400">
                <a:solidFill>
                  <a:srgbClr val="57585B"/>
                </a:solidFill>
                <a:latin typeface="FranklinGothicURWBoo"/>
                <a:cs typeface="Calibri"/>
              </a:rPr>
              <a:t>flexible</a:t>
            </a:r>
            <a:r>
              <a:rPr lang="en-US" sz="1400" spc="-40">
                <a:solidFill>
                  <a:srgbClr val="57585B"/>
                </a:solidFill>
                <a:latin typeface="FranklinGothicURWBoo"/>
                <a:cs typeface="Calibri"/>
              </a:rPr>
              <a:t> </a:t>
            </a:r>
            <a:r>
              <a:rPr lang="en-US" sz="1400">
                <a:solidFill>
                  <a:srgbClr val="57585B"/>
                </a:solidFill>
                <a:latin typeface="FranklinGothicURWBoo"/>
                <a:cs typeface="Calibri"/>
              </a:rPr>
              <a:t>and</a:t>
            </a:r>
            <a:r>
              <a:rPr lang="en-US" sz="1400" spc="-20">
                <a:solidFill>
                  <a:srgbClr val="57585B"/>
                </a:solidFill>
                <a:latin typeface="FranklinGothicURWBoo"/>
                <a:cs typeface="Calibri"/>
              </a:rPr>
              <a:t> </a:t>
            </a:r>
            <a:r>
              <a:rPr lang="en-US" sz="1400">
                <a:solidFill>
                  <a:srgbClr val="57585B"/>
                </a:solidFill>
                <a:latin typeface="FranklinGothicURWBoo"/>
                <a:cs typeface="Calibri"/>
              </a:rPr>
              <a:t>bespoke</a:t>
            </a:r>
            <a:r>
              <a:rPr lang="en-US" sz="1400" spc="-20">
                <a:solidFill>
                  <a:srgbClr val="57585B"/>
                </a:solidFill>
                <a:latin typeface="FranklinGothicURWBoo"/>
                <a:cs typeface="Calibri"/>
              </a:rPr>
              <a:t> </a:t>
            </a:r>
            <a:r>
              <a:rPr lang="en-US" sz="1400">
                <a:solidFill>
                  <a:srgbClr val="57585B"/>
                </a:solidFill>
                <a:latin typeface="FranklinGothicURWBoo"/>
                <a:cs typeface="Calibri"/>
              </a:rPr>
              <a:t>financing</a:t>
            </a:r>
            <a:r>
              <a:rPr lang="en-US" sz="1400" spc="-30">
                <a:solidFill>
                  <a:srgbClr val="57585B"/>
                </a:solidFill>
                <a:latin typeface="FranklinGothicURWBoo"/>
                <a:cs typeface="Calibri"/>
              </a:rPr>
              <a:t> </a:t>
            </a:r>
            <a:r>
              <a:rPr lang="en-US" sz="1400">
                <a:solidFill>
                  <a:srgbClr val="57585B"/>
                </a:solidFill>
                <a:latin typeface="FranklinGothicURWBoo"/>
                <a:cs typeface="Calibri"/>
              </a:rPr>
              <a:t>structures</a:t>
            </a:r>
            <a:r>
              <a:rPr lang="en-US" sz="1400" spc="-20">
                <a:solidFill>
                  <a:srgbClr val="57585B"/>
                </a:solidFill>
                <a:latin typeface="FranklinGothicURWBoo"/>
                <a:cs typeface="Calibri"/>
              </a:rPr>
              <a:t> </a:t>
            </a:r>
            <a:r>
              <a:rPr lang="en-US" sz="1400">
                <a:solidFill>
                  <a:srgbClr val="57585B"/>
                </a:solidFill>
                <a:latin typeface="FranklinGothicURWBoo"/>
                <a:cs typeface="Calibri"/>
              </a:rPr>
              <a:t>and</a:t>
            </a:r>
            <a:r>
              <a:rPr lang="en-US" sz="1400" spc="-35">
                <a:solidFill>
                  <a:srgbClr val="57585B"/>
                </a:solidFill>
                <a:latin typeface="FranklinGothicURWBoo"/>
                <a:cs typeface="Calibri"/>
              </a:rPr>
              <a:t> </a:t>
            </a:r>
            <a:r>
              <a:rPr lang="en-US" sz="1400" spc="-10">
                <a:solidFill>
                  <a:srgbClr val="57585B"/>
                </a:solidFill>
                <a:latin typeface="FranklinGothicURWBoo"/>
                <a:cs typeface="Calibri"/>
              </a:rPr>
              <a:t>terms</a:t>
            </a:r>
            <a:endParaRPr lang="en-US" sz="1400">
              <a:latin typeface="FranklinGothicURWBoo"/>
              <a:cs typeface="Calibri"/>
            </a:endParaRPr>
          </a:p>
        </p:txBody>
      </p:sp>
      <p:sp>
        <p:nvSpPr>
          <p:cNvPr id="13" name="object 13"/>
          <p:cNvSpPr txBox="1"/>
          <p:nvPr/>
        </p:nvSpPr>
        <p:spPr>
          <a:xfrm>
            <a:off x="1737291" y="4378214"/>
            <a:ext cx="5684383" cy="452755"/>
          </a:xfrm>
          <a:prstGeom prst="rect">
            <a:avLst/>
          </a:prstGeom>
        </p:spPr>
        <p:txBody>
          <a:bodyPr vert="horz" wrap="square" lIns="0" tIns="12700" rIns="0" bIns="0" rtlCol="0">
            <a:spAutoFit/>
          </a:bodyPr>
          <a:lstStyle/>
          <a:p>
            <a:pPr marL="12700" marR="5080">
              <a:lnSpc>
                <a:spcPct val="100000"/>
              </a:lnSpc>
              <a:spcBef>
                <a:spcPts val="100"/>
              </a:spcBef>
            </a:pPr>
            <a:r>
              <a:rPr lang="en-US" sz="1400" spc="-10">
                <a:solidFill>
                  <a:srgbClr val="57585B"/>
                </a:solidFill>
                <a:latin typeface="FranklinGothicURWBoo"/>
                <a:cs typeface="Calibri"/>
              </a:rPr>
              <a:t>Co-Investment</a:t>
            </a:r>
            <a:r>
              <a:rPr lang="en-US" sz="1400" spc="-20">
                <a:solidFill>
                  <a:srgbClr val="57585B"/>
                </a:solidFill>
                <a:latin typeface="FranklinGothicURWBoo"/>
                <a:cs typeface="Calibri"/>
              </a:rPr>
              <a:t> </a:t>
            </a:r>
            <a:r>
              <a:rPr lang="en-US" sz="1400">
                <a:solidFill>
                  <a:srgbClr val="57585B"/>
                </a:solidFill>
                <a:latin typeface="FranklinGothicURWBoo"/>
                <a:cs typeface="Calibri"/>
              </a:rPr>
              <a:t>opportunities,</a:t>
            </a:r>
            <a:r>
              <a:rPr lang="en-US" sz="1400" spc="-10">
                <a:solidFill>
                  <a:srgbClr val="57585B"/>
                </a:solidFill>
                <a:latin typeface="FranklinGothicURWBoo"/>
                <a:cs typeface="Calibri"/>
              </a:rPr>
              <a:t> </a:t>
            </a:r>
            <a:r>
              <a:rPr lang="en-US" sz="1400">
                <a:solidFill>
                  <a:srgbClr val="57585B"/>
                </a:solidFill>
                <a:latin typeface="FranklinGothicURWBoo"/>
                <a:cs typeface="Calibri"/>
              </a:rPr>
              <a:t>art</a:t>
            </a:r>
            <a:r>
              <a:rPr lang="en-US" sz="1400" spc="-30">
                <a:solidFill>
                  <a:srgbClr val="57585B"/>
                </a:solidFill>
                <a:latin typeface="FranklinGothicURWBoo"/>
                <a:cs typeface="Calibri"/>
              </a:rPr>
              <a:t> </a:t>
            </a:r>
            <a:r>
              <a:rPr lang="en-US" sz="1400">
                <a:solidFill>
                  <a:srgbClr val="57585B"/>
                </a:solidFill>
                <a:latin typeface="FranklinGothicURWBoo"/>
                <a:cs typeface="Calibri"/>
              </a:rPr>
              <a:t>investment</a:t>
            </a:r>
            <a:r>
              <a:rPr lang="en-US" sz="1400" spc="-5">
                <a:solidFill>
                  <a:srgbClr val="57585B"/>
                </a:solidFill>
                <a:latin typeface="FranklinGothicURWBoo"/>
                <a:cs typeface="Calibri"/>
              </a:rPr>
              <a:t> </a:t>
            </a:r>
            <a:r>
              <a:rPr lang="en-US" sz="1400">
                <a:solidFill>
                  <a:srgbClr val="57585B"/>
                </a:solidFill>
                <a:latin typeface="FranklinGothicURWBoo"/>
                <a:cs typeface="Calibri"/>
              </a:rPr>
              <a:t>funds</a:t>
            </a:r>
            <a:r>
              <a:rPr lang="en-US" sz="1400" spc="-20">
                <a:solidFill>
                  <a:srgbClr val="57585B"/>
                </a:solidFill>
                <a:latin typeface="FranklinGothicURWBoo"/>
                <a:cs typeface="Calibri"/>
              </a:rPr>
              <a:t> </a:t>
            </a:r>
            <a:r>
              <a:rPr lang="en-US" sz="1400">
                <a:solidFill>
                  <a:srgbClr val="57585B"/>
                </a:solidFill>
                <a:latin typeface="FranklinGothicURWBoo"/>
                <a:cs typeface="Calibri"/>
              </a:rPr>
              <a:t>and</a:t>
            </a:r>
            <a:r>
              <a:rPr lang="en-US" sz="1400" spc="-25">
                <a:solidFill>
                  <a:srgbClr val="57585B"/>
                </a:solidFill>
                <a:latin typeface="FranklinGothicURWBoo"/>
                <a:cs typeface="Calibri"/>
              </a:rPr>
              <a:t> </a:t>
            </a:r>
            <a:r>
              <a:rPr lang="en-US" sz="1400">
                <a:solidFill>
                  <a:srgbClr val="57585B"/>
                </a:solidFill>
                <a:latin typeface="FranklinGothicURWBoo"/>
                <a:cs typeface="Calibri"/>
              </a:rPr>
              <a:t>other</a:t>
            </a:r>
            <a:r>
              <a:rPr lang="en-US" sz="1400" spc="-15">
                <a:solidFill>
                  <a:srgbClr val="57585B"/>
                </a:solidFill>
                <a:latin typeface="FranklinGothicURWBoo"/>
                <a:cs typeface="Calibri"/>
              </a:rPr>
              <a:t> </a:t>
            </a:r>
            <a:r>
              <a:rPr lang="en-US" sz="1400">
                <a:solidFill>
                  <a:srgbClr val="57585B"/>
                </a:solidFill>
                <a:latin typeface="FranklinGothicURWBoo"/>
                <a:cs typeface="Calibri"/>
              </a:rPr>
              <a:t>managed</a:t>
            </a:r>
            <a:r>
              <a:rPr lang="en-US" sz="1400" spc="-30">
                <a:solidFill>
                  <a:srgbClr val="57585B"/>
                </a:solidFill>
                <a:latin typeface="FranklinGothicURWBoo"/>
                <a:cs typeface="Calibri"/>
              </a:rPr>
              <a:t> </a:t>
            </a:r>
            <a:r>
              <a:rPr lang="en-US" sz="1400">
                <a:solidFill>
                  <a:srgbClr val="57585B"/>
                </a:solidFill>
                <a:latin typeface="FranklinGothicURWBoo"/>
                <a:cs typeface="Calibri"/>
              </a:rPr>
              <a:t>art</a:t>
            </a:r>
            <a:r>
              <a:rPr lang="en-US" sz="1400" spc="-15">
                <a:solidFill>
                  <a:srgbClr val="57585B"/>
                </a:solidFill>
                <a:latin typeface="FranklinGothicURWBoo"/>
                <a:cs typeface="Calibri"/>
              </a:rPr>
              <a:t> </a:t>
            </a:r>
            <a:r>
              <a:rPr lang="en-US" sz="1400" spc="-10">
                <a:solidFill>
                  <a:srgbClr val="57585B"/>
                </a:solidFill>
                <a:latin typeface="FranklinGothicURWBoo"/>
                <a:cs typeface="Calibri"/>
              </a:rPr>
              <a:t>portfolio services</a:t>
            </a:r>
            <a:endParaRPr lang="en-US" sz="1400">
              <a:latin typeface="FranklinGothicURWBoo"/>
              <a:cs typeface="Calibri"/>
            </a:endParaRPr>
          </a:p>
        </p:txBody>
      </p:sp>
      <p:sp>
        <p:nvSpPr>
          <p:cNvPr id="14" name="object 14"/>
          <p:cNvSpPr/>
          <p:nvPr/>
        </p:nvSpPr>
        <p:spPr>
          <a:xfrm flipV="1">
            <a:off x="1771505" y="1174468"/>
            <a:ext cx="5670772" cy="10297"/>
          </a:xfrm>
          <a:custGeom>
            <a:avLst/>
            <a:gdLst/>
            <a:ahLst/>
            <a:cxnLst/>
            <a:rect l="l" t="t" r="r" b="b"/>
            <a:pathLst>
              <a:path w="5320665">
                <a:moveTo>
                  <a:pt x="0" y="0"/>
                </a:moveTo>
                <a:lnTo>
                  <a:pt x="5320283" y="0"/>
                </a:lnTo>
              </a:path>
            </a:pathLst>
          </a:custGeom>
          <a:ln w="6350">
            <a:solidFill>
              <a:srgbClr val="FF6651"/>
            </a:solidFill>
          </a:ln>
        </p:spPr>
        <p:txBody>
          <a:bodyPr wrap="square" lIns="0" tIns="0" rIns="0" bIns="0" rtlCol="0"/>
          <a:lstStyle/>
          <a:p>
            <a:endParaRPr/>
          </a:p>
        </p:txBody>
      </p:sp>
      <p:sp>
        <p:nvSpPr>
          <p:cNvPr id="15" name="object 15"/>
          <p:cNvSpPr/>
          <p:nvPr/>
        </p:nvSpPr>
        <p:spPr>
          <a:xfrm>
            <a:off x="1746832" y="1791687"/>
            <a:ext cx="5674977" cy="41189"/>
          </a:xfrm>
          <a:custGeom>
            <a:avLst/>
            <a:gdLst/>
            <a:ahLst/>
            <a:cxnLst/>
            <a:rect l="l" t="t" r="r" b="b"/>
            <a:pathLst>
              <a:path w="5057140">
                <a:moveTo>
                  <a:pt x="0" y="0"/>
                </a:moveTo>
                <a:lnTo>
                  <a:pt x="5056632" y="0"/>
                </a:lnTo>
              </a:path>
            </a:pathLst>
          </a:custGeom>
          <a:ln w="6350">
            <a:solidFill>
              <a:srgbClr val="FF6651"/>
            </a:solidFill>
          </a:ln>
        </p:spPr>
        <p:txBody>
          <a:bodyPr wrap="square" lIns="0" tIns="0" rIns="0" bIns="0" rtlCol="0"/>
          <a:lstStyle/>
          <a:p>
            <a:endParaRPr/>
          </a:p>
        </p:txBody>
      </p:sp>
      <p:sp>
        <p:nvSpPr>
          <p:cNvPr id="16" name="object 16"/>
          <p:cNvSpPr/>
          <p:nvPr/>
        </p:nvSpPr>
        <p:spPr>
          <a:xfrm flipV="1">
            <a:off x="1785214" y="2583914"/>
            <a:ext cx="5666688" cy="41188"/>
          </a:xfrm>
          <a:custGeom>
            <a:avLst/>
            <a:gdLst/>
            <a:ahLst/>
            <a:cxnLst/>
            <a:rect l="l" t="t" r="r" b="b"/>
            <a:pathLst>
              <a:path w="4956175">
                <a:moveTo>
                  <a:pt x="0" y="0"/>
                </a:moveTo>
                <a:lnTo>
                  <a:pt x="4956048" y="0"/>
                </a:lnTo>
              </a:path>
            </a:pathLst>
          </a:custGeom>
          <a:ln w="6350">
            <a:solidFill>
              <a:srgbClr val="FF6651"/>
            </a:solidFill>
          </a:ln>
        </p:spPr>
        <p:txBody>
          <a:bodyPr wrap="square" lIns="0" tIns="0" rIns="0" bIns="0" rtlCol="0"/>
          <a:lstStyle/>
          <a:p>
            <a:endParaRPr/>
          </a:p>
        </p:txBody>
      </p:sp>
      <p:sp>
        <p:nvSpPr>
          <p:cNvPr id="17" name="object 17"/>
          <p:cNvSpPr/>
          <p:nvPr/>
        </p:nvSpPr>
        <p:spPr>
          <a:xfrm flipV="1">
            <a:off x="1743804" y="3336793"/>
            <a:ext cx="5674601" cy="82377"/>
          </a:xfrm>
          <a:custGeom>
            <a:avLst/>
            <a:gdLst/>
            <a:ahLst/>
            <a:cxnLst/>
            <a:rect l="l" t="t" r="r" b="b"/>
            <a:pathLst>
              <a:path w="5180330">
                <a:moveTo>
                  <a:pt x="0" y="0"/>
                </a:moveTo>
                <a:lnTo>
                  <a:pt x="5180076" y="0"/>
                </a:lnTo>
              </a:path>
            </a:pathLst>
          </a:custGeom>
          <a:ln w="6350">
            <a:solidFill>
              <a:srgbClr val="FF6651"/>
            </a:solidFill>
          </a:ln>
        </p:spPr>
        <p:txBody>
          <a:bodyPr wrap="square" lIns="0" tIns="0" rIns="0" bIns="0" rtlCol="0"/>
          <a:lstStyle/>
          <a:p>
            <a:endParaRPr/>
          </a:p>
        </p:txBody>
      </p:sp>
      <p:sp>
        <p:nvSpPr>
          <p:cNvPr id="18" name="object 18"/>
          <p:cNvSpPr/>
          <p:nvPr/>
        </p:nvSpPr>
        <p:spPr>
          <a:xfrm flipV="1">
            <a:off x="1744511" y="4127851"/>
            <a:ext cx="5635144" cy="30891"/>
          </a:xfrm>
          <a:custGeom>
            <a:avLst/>
            <a:gdLst/>
            <a:ahLst/>
            <a:cxnLst/>
            <a:rect l="l" t="t" r="r" b="b"/>
            <a:pathLst>
              <a:path w="4718684">
                <a:moveTo>
                  <a:pt x="0" y="0"/>
                </a:moveTo>
                <a:lnTo>
                  <a:pt x="4718304" y="0"/>
                </a:lnTo>
              </a:path>
            </a:pathLst>
          </a:custGeom>
          <a:ln w="6350">
            <a:solidFill>
              <a:srgbClr val="FF6651"/>
            </a:solidFill>
          </a:ln>
        </p:spPr>
        <p:txBody>
          <a:bodyPr wrap="square" lIns="0" tIns="0" rIns="0" bIns="0" rtlCol="0"/>
          <a:lstStyle/>
          <a:p>
            <a:endParaRPr/>
          </a:p>
        </p:txBody>
      </p:sp>
      <p:pic>
        <p:nvPicPr>
          <p:cNvPr id="21" name="object 21"/>
          <p:cNvPicPr/>
          <p:nvPr/>
        </p:nvPicPr>
        <p:blipFill>
          <a:blip r:embed="rId3" cstate="print"/>
          <a:stretch>
            <a:fillRect/>
          </a:stretch>
        </p:blipFill>
        <p:spPr>
          <a:xfrm>
            <a:off x="7842757" y="3852926"/>
            <a:ext cx="987551" cy="406907"/>
          </a:xfrm>
          <a:prstGeom prst="rect">
            <a:avLst/>
          </a:prstGeom>
        </p:spPr>
      </p:pic>
      <p:pic>
        <p:nvPicPr>
          <p:cNvPr id="22" name="object 22"/>
          <p:cNvPicPr/>
          <p:nvPr/>
        </p:nvPicPr>
        <p:blipFill>
          <a:blip r:embed="rId4" cstate="print"/>
          <a:stretch>
            <a:fillRect/>
          </a:stretch>
        </p:blipFill>
        <p:spPr>
          <a:xfrm>
            <a:off x="7842757" y="2974289"/>
            <a:ext cx="1616075" cy="407212"/>
          </a:xfrm>
          <a:prstGeom prst="rect">
            <a:avLst/>
          </a:prstGeom>
        </p:spPr>
      </p:pic>
      <p:pic>
        <p:nvPicPr>
          <p:cNvPr id="23" name="object 23"/>
          <p:cNvPicPr/>
          <p:nvPr/>
        </p:nvPicPr>
        <p:blipFill>
          <a:blip r:embed="rId5" cstate="print"/>
          <a:stretch>
            <a:fillRect/>
          </a:stretch>
        </p:blipFill>
        <p:spPr>
          <a:xfrm>
            <a:off x="7842757" y="1229867"/>
            <a:ext cx="1385316" cy="406908"/>
          </a:xfrm>
          <a:prstGeom prst="rect">
            <a:avLst/>
          </a:prstGeom>
        </p:spPr>
      </p:pic>
      <p:pic>
        <p:nvPicPr>
          <p:cNvPr id="24" name="object 24"/>
          <p:cNvPicPr/>
          <p:nvPr/>
        </p:nvPicPr>
        <p:blipFill>
          <a:blip r:embed="rId6" cstate="print"/>
          <a:stretch>
            <a:fillRect/>
          </a:stretch>
        </p:blipFill>
        <p:spPr>
          <a:xfrm>
            <a:off x="7842757" y="2104593"/>
            <a:ext cx="1105992" cy="407212"/>
          </a:xfrm>
          <a:prstGeom prst="rect">
            <a:avLst/>
          </a:prstGeom>
        </p:spPr>
      </p:pic>
      <p:grpSp>
        <p:nvGrpSpPr>
          <p:cNvPr id="25" name="object 25"/>
          <p:cNvGrpSpPr/>
          <p:nvPr/>
        </p:nvGrpSpPr>
        <p:grpSpPr>
          <a:xfrm>
            <a:off x="7842757" y="4719828"/>
            <a:ext cx="2177415" cy="407034"/>
            <a:chOff x="7842757" y="4719828"/>
            <a:chExt cx="2177415" cy="407034"/>
          </a:xfrm>
        </p:grpSpPr>
        <p:pic>
          <p:nvPicPr>
            <p:cNvPr id="26" name="object 26"/>
            <p:cNvPicPr/>
            <p:nvPr/>
          </p:nvPicPr>
          <p:blipFill>
            <a:blip r:embed="rId7" cstate="print"/>
            <a:stretch>
              <a:fillRect/>
            </a:stretch>
          </p:blipFill>
          <p:spPr>
            <a:xfrm>
              <a:off x="7842757" y="4719828"/>
              <a:ext cx="579120" cy="406907"/>
            </a:xfrm>
            <a:prstGeom prst="rect">
              <a:avLst/>
            </a:prstGeom>
          </p:spPr>
        </p:pic>
        <p:pic>
          <p:nvPicPr>
            <p:cNvPr id="27" name="object 27"/>
            <p:cNvPicPr/>
            <p:nvPr/>
          </p:nvPicPr>
          <p:blipFill>
            <a:blip r:embed="rId8" cstate="print"/>
            <a:stretch>
              <a:fillRect/>
            </a:stretch>
          </p:blipFill>
          <p:spPr>
            <a:xfrm>
              <a:off x="8277097" y="4719828"/>
              <a:ext cx="1742821" cy="406907"/>
            </a:xfrm>
            <a:prstGeom prst="rect">
              <a:avLst/>
            </a:prstGeom>
          </p:spPr>
        </p:pic>
      </p:grpSp>
      <p:pic>
        <p:nvPicPr>
          <p:cNvPr id="28" name="object 28"/>
          <p:cNvPicPr/>
          <p:nvPr/>
        </p:nvPicPr>
        <p:blipFill>
          <a:blip r:embed="rId9" cstate="print"/>
          <a:stretch>
            <a:fillRect/>
          </a:stretch>
        </p:blipFill>
        <p:spPr>
          <a:xfrm>
            <a:off x="7856219" y="5587593"/>
            <a:ext cx="2502154" cy="406908"/>
          </a:xfrm>
          <a:prstGeom prst="rect">
            <a:avLst/>
          </a:prstGeom>
        </p:spPr>
      </p:pic>
      <p:sp>
        <p:nvSpPr>
          <p:cNvPr id="29" name="object 29"/>
          <p:cNvSpPr txBox="1"/>
          <p:nvPr/>
        </p:nvSpPr>
        <p:spPr>
          <a:xfrm>
            <a:off x="7719059" y="1143000"/>
            <a:ext cx="3912235" cy="5329555"/>
          </a:xfrm>
          <a:prstGeom prst="rect">
            <a:avLst/>
          </a:prstGeom>
          <a:ln w="12700">
            <a:solidFill>
              <a:srgbClr val="FF6651"/>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spcBef>
                <a:spcPts val="25"/>
              </a:spcBef>
            </a:pPr>
            <a:endParaRPr sz="1950">
              <a:latin typeface="Times New Roman"/>
              <a:cs typeface="Times New Roman"/>
            </a:endParaRPr>
          </a:p>
          <a:p>
            <a:pPr marL="123189">
              <a:lnSpc>
                <a:spcPct val="100000"/>
              </a:lnSpc>
            </a:pPr>
            <a:r>
              <a:rPr lang="en-US" sz="1400">
                <a:solidFill>
                  <a:srgbClr val="57585B"/>
                </a:solidFill>
                <a:latin typeface="FranklinGothicURWBoo"/>
                <a:cs typeface="Calibri"/>
              </a:rPr>
              <a:t>track</a:t>
            </a:r>
            <a:r>
              <a:rPr lang="en-US" sz="1400" spc="-35">
                <a:solidFill>
                  <a:srgbClr val="57585B"/>
                </a:solidFill>
                <a:latin typeface="FranklinGothicURWBoo"/>
                <a:cs typeface="Calibri"/>
              </a:rPr>
              <a:t> </a:t>
            </a:r>
            <a:r>
              <a:rPr lang="en-US" sz="1400">
                <a:solidFill>
                  <a:srgbClr val="57585B"/>
                </a:solidFill>
                <a:latin typeface="FranklinGothicURWBoo"/>
                <a:cs typeface="Calibri"/>
              </a:rPr>
              <a:t>record</a:t>
            </a:r>
            <a:r>
              <a:rPr lang="en-US" sz="1400" spc="-25">
                <a:solidFill>
                  <a:srgbClr val="57585B"/>
                </a:solidFill>
                <a:latin typeface="FranklinGothicURWBoo"/>
                <a:cs typeface="Calibri"/>
              </a:rPr>
              <a:t> </a:t>
            </a:r>
            <a:r>
              <a:rPr lang="en-US" sz="1400">
                <a:solidFill>
                  <a:srgbClr val="57585B"/>
                </a:solidFill>
                <a:latin typeface="FranklinGothicURWBoo"/>
                <a:cs typeface="Calibri"/>
              </a:rPr>
              <a:t>in</a:t>
            </a:r>
            <a:r>
              <a:rPr lang="en-US" sz="1400" spc="-35">
                <a:solidFill>
                  <a:srgbClr val="57585B"/>
                </a:solidFill>
                <a:latin typeface="FranklinGothicURWBoo"/>
                <a:cs typeface="Calibri"/>
              </a:rPr>
              <a:t> </a:t>
            </a:r>
            <a:r>
              <a:rPr lang="en-US" sz="1400">
                <a:solidFill>
                  <a:srgbClr val="57585B"/>
                </a:solidFill>
                <a:latin typeface="FranklinGothicURWBoo"/>
                <a:cs typeface="Calibri"/>
              </a:rPr>
              <a:t>the</a:t>
            </a:r>
            <a:r>
              <a:rPr lang="en-US" sz="1400" spc="-10">
                <a:solidFill>
                  <a:srgbClr val="57585B"/>
                </a:solidFill>
                <a:latin typeface="FranklinGothicURWBoo"/>
                <a:cs typeface="Calibri"/>
              </a:rPr>
              <a:t> </a:t>
            </a:r>
            <a:r>
              <a:rPr lang="en-US" sz="1400">
                <a:solidFill>
                  <a:srgbClr val="57585B"/>
                </a:solidFill>
                <a:latin typeface="FranklinGothicURWBoo"/>
                <a:cs typeface="Calibri"/>
              </a:rPr>
              <a:t>art</a:t>
            </a:r>
            <a:r>
              <a:rPr lang="en-US" sz="1400" spc="-25">
                <a:solidFill>
                  <a:srgbClr val="57585B"/>
                </a:solidFill>
                <a:latin typeface="FranklinGothicURWBoo"/>
                <a:cs typeface="Calibri"/>
              </a:rPr>
              <a:t> </a:t>
            </a:r>
            <a:r>
              <a:rPr lang="en-US" sz="1400" spc="-10">
                <a:solidFill>
                  <a:srgbClr val="57585B"/>
                </a:solidFill>
                <a:latin typeface="FranklinGothicURWBoo"/>
                <a:cs typeface="Calibri"/>
              </a:rPr>
              <a:t>market</a:t>
            </a:r>
            <a:endParaRPr lang="en-US" sz="1400">
              <a:latin typeface="FranklinGothicURWBoo"/>
              <a:cs typeface="Calibri"/>
            </a:endParaRPr>
          </a:p>
          <a:p>
            <a:pPr>
              <a:lnSpc>
                <a:spcPct val="100000"/>
              </a:lnSpc>
            </a:pPr>
            <a:endParaRPr sz="1550">
              <a:latin typeface="Calibri"/>
              <a:cs typeface="Calibri"/>
            </a:endParaRPr>
          </a:p>
          <a:p>
            <a:pPr marL="1090930">
              <a:lnSpc>
                <a:spcPct val="100000"/>
              </a:lnSpc>
            </a:pPr>
            <a:r>
              <a:rPr sz="1850" spc="5">
                <a:solidFill>
                  <a:srgbClr val="FF6651"/>
                </a:solidFill>
                <a:latin typeface="Calibri"/>
                <a:cs typeface="Calibri"/>
              </a:rPr>
              <a:t>¹</a:t>
            </a:r>
            <a:endParaRPr sz="1850">
              <a:latin typeface="Calibri"/>
              <a:cs typeface="Calibri"/>
            </a:endParaRPr>
          </a:p>
          <a:p>
            <a:pPr marL="123189">
              <a:lnSpc>
                <a:spcPct val="100000"/>
              </a:lnSpc>
              <a:spcBef>
                <a:spcPts val="1100"/>
              </a:spcBef>
            </a:pPr>
            <a:r>
              <a:rPr lang="en-US" sz="1400">
                <a:solidFill>
                  <a:srgbClr val="57585B"/>
                </a:solidFill>
                <a:latin typeface="FranklinGothicURWBoo"/>
                <a:cs typeface="Calibri"/>
              </a:rPr>
              <a:t>in</a:t>
            </a:r>
            <a:r>
              <a:rPr lang="en-US" sz="1400" spc="-15">
                <a:solidFill>
                  <a:srgbClr val="57585B"/>
                </a:solidFill>
                <a:latin typeface="FranklinGothicURWBoo"/>
                <a:cs typeface="Calibri"/>
              </a:rPr>
              <a:t> </a:t>
            </a:r>
            <a:r>
              <a:rPr lang="en-US" sz="1400">
                <a:solidFill>
                  <a:srgbClr val="57585B"/>
                </a:solidFill>
                <a:latin typeface="FranklinGothicURWBoo"/>
                <a:cs typeface="Calibri"/>
              </a:rPr>
              <a:t>value</a:t>
            </a:r>
            <a:r>
              <a:rPr lang="en-US" sz="1400" spc="-15">
                <a:solidFill>
                  <a:srgbClr val="57585B"/>
                </a:solidFill>
                <a:latin typeface="FranklinGothicURWBoo"/>
                <a:cs typeface="Calibri"/>
              </a:rPr>
              <a:t> </a:t>
            </a:r>
            <a:r>
              <a:rPr lang="en-US" sz="1400">
                <a:solidFill>
                  <a:srgbClr val="57585B"/>
                </a:solidFill>
                <a:latin typeface="FranklinGothicURWBoo"/>
                <a:cs typeface="Calibri"/>
              </a:rPr>
              <a:t>of</a:t>
            </a:r>
            <a:r>
              <a:rPr lang="en-US" sz="1400" spc="-25">
                <a:solidFill>
                  <a:srgbClr val="57585B"/>
                </a:solidFill>
                <a:latin typeface="FranklinGothicURWBoo"/>
                <a:cs typeface="Calibri"/>
              </a:rPr>
              <a:t> </a:t>
            </a:r>
            <a:r>
              <a:rPr lang="en-US" sz="1400">
                <a:solidFill>
                  <a:srgbClr val="57585B"/>
                </a:solidFill>
                <a:latin typeface="FranklinGothicURWBoo"/>
                <a:cs typeface="Calibri"/>
              </a:rPr>
              <a:t>artworks</a:t>
            </a:r>
            <a:r>
              <a:rPr lang="en-US" sz="1400" spc="-25">
                <a:solidFill>
                  <a:srgbClr val="57585B"/>
                </a:solidFill>
                <a:latin typeface="FranklinGothicURWBoo"/>
                <a:cs typeface="Calibri"/>
              </a:rPr>
              <a:t> </a:t>
            </a:r>
            <a:r>
              <a:rPr lang="en-US" sz="1400" spc="-10">
                <a:solidFill>
                  <a:srgbClr val="57585B"/>
                </a:solidFill>
                <a:latin typeface="FranklinGothicURWBoo"/>
                <a:cs typeface="Calibri"/>
              </a:rPr>
              <a:t>transacted</a:t>
            </a:r>
            <a:endParaRPr lang="en-US" sz="1400">
              <a:latin typeface="FranklinGothicURWBoo"/>
              <a:cs typeface="Calibri"/>
            </a:endParaRPr>
          </a:p>
          <a:p>
            <a:pPr>
              <a:lnSpc>
                <a:spcPct val="100000"/>
              </a:lnSpc>
            </a:pPr>
            <a:endParaRPr sz="1400">
              <a:latin typeface="Calibri"/>
              <a:cs typeface="Calibri"/>
            </a:endParaRPr>
          </a:p>
          <a:p>
            <a:pPr>
              <a:lnSpc>
                <a:spcPct val="100000"/>
              </a:lnSpc>
            </a:pPr>
            <a:endParaRPr sz="1400">
              <a:latin typeface="Calibri"/>
              <a:cs typeface="Calibri"/>
            </a:endParaRPr>
          </a:p>
          <a:p>
            <a:pPr>
              <a:lnSpc>
                <a:spcPct val="100000"/>
              </a:lnSpc>
              <a:spcBef>
                <a:spcPts val="40"/>
              </a:spcBef>
            </a:pPr>
            <a:endParaRPr sz="1400">
              <a:latin typeface="Calibri"/>
              <a:cs typeface="Calibri"/>
            </a:endParaRPr>
          </a:p>
          <a:p>
            <a:pPr marL="123189">
              <a:lnSpc>
                <a:spcPct val="100000"/>
              </a:lnSpc>
            </a:pPr>
            <a:r>
              <a:rPr lang="en-US" sz="1400">
                <a:solidFill>
                  <a:srgbClr val="57585B"/>
                </a:solidFill>
                <a:latin typeface="FranklinGothicURWBoo"/>
                <a:cs typeface="Calibri"/>
              </a:rPr>
              <a:t>of</a:t>
            </a:r>
            <a:r>
              <a:rPr lang="en-US" sz="1400" spc="-35">
                <a:solidFill>
                  <a:srgbClr val="57585B"/>
                </a:solidFill>
                <a:latin typeface="FranklinGothicURWBoo"/>
                <a:cs typeface="Calibri"/>
              </a:rPr>
              <a:t> </a:t>
            </a:r>
            <a:r>
              <a:rPr lang="en-US" sz="1400">
                <a:solidFill>
                  <a:srgbClr val="57585B"/>
                </a:solidFill>
                <a:latin typeface="FranklinGothicURWBoo"/>
                <a:cs typeface="Calibri"/>
              </a:rPr>
              <a:t>combined</a:t>
            </a:r>
            <a:r>
              <a:rPr lang="en-US" sz="1400" spc="-25">
                <a:solidFill>
                  <a:srgbClr val="57585B"/>
                </a:solidFill>
                <a:latin typeface="FranklinGothicURWBoo"/>
                <a:cs typeface="Calibri"/>
              </a:rPr>
              <a:t> </a:t>
            </a:r>
            <a:r>
              <a:rPr lang="en-US" sz="1400">
                <a:solidFill>
                  <a:srgbClr val="57585B"/>
                </a:solidFill>
                <a:latin typeface="FranklinGothicURWBoo"/>
                <a:cs typeface="Calibri"/>
              </a:rPr>
              <a:t>experience</a:t>
            </a:r>
            <a:r>
              <a:rPr lang="en-US" sz="1400" spc="-10">
                <a:solidFill>
                  <a:srgbClr val="57585B"/>
                </a:solidFill>
                <a:latin typeface="FranklinGothicURWBoo"/>
                <a:cs typeface="Calibri"/>
              </a:rPr>
              <a:t> </a:t>
            </a:r>
            <a:r>
              <a:rPr lang="en-US" sz="1400">
                <a:solidFill>
                  <a:srgbClr val="57585B"/>
                </a:solidFill>
                <a:latin typeface="FranklinGothicURWBoo"/>
                <a:cs typeface="Calibri"/>
              </a:rPr>
              <a:t>of</a:t>
            </a:r>
            <a:r>
              <a:rPr lang="en-US" sz="1400" spc="-30">
                <a:solidFill>
                  <a:srgbClr val="57585B"/>
                </a:solidFill>
                <a:latin typeface="FranklinGothicURWBoo"/>
                <a:cs typeface="Calibri"/>
              </a:rPr>
              <a:t> </a:t>
            </a:r>
            <a:r>
              <a:rPr lang="en-US" sz="1400">
                <a:solidFill>
                  <a:srgbClr val="57585B"/>
                </a:solidFill>
                <a:latin typeface="FranklinGothicURWBoo"/>
                <a:cs typeface="Calibri"/>
              </a:rPr>
              <a:t>the</a:t>
            </a:r>
            <a:r>
              <a:rPr lang="en-US" sz="1400" spc="-10">
                <a:solidFill>
                  <a:srgbClr val="57585B"/>
                </a:solidFill>
                <a:latin typeface="FranklinGothicURWBoo"/>
                <a:cs typeface="Calibri"/>
              </a:rPr>
              <a:t> executive </a:t>
            </a:r>
            <a:r>
              <a:rPr lang="en-US" sz="1400" spc="-20">
                <a:solidFill>
                  <a:srgbClr val="57585B"/>
                </a:solidFill>
                <a:latin typeface="FranklinGothicURWBoo"/>
                <a:cs typeface="Calibri"/>
              </a:rPr>
              <a:t>team</a:t>
            </a:r>
            <a:endParaRPr lang="en-US" sz="1400">
              <a:latin typeface="FranklinGothicURWBoo"/>
              <a:cs typeface="Calibri"/>
            </a:endParaRPr>
          </a:p>
          <a:p>
            <a:pPr>
              <a:lnSpc>
                <a:spcPct val="100000"/>
              </a:lnSpc>
              <a:spcBef>
                <a:spcPts val="25"/>
              </a:spcBef>
            </a:pPr>
            <a:endParaRPr sz="1550">
              <a:latin typeface="Calibri"/>
              <a:cs typeface="Calibri"/>
            </a:endParaRPr>
          </a:p>
          <a:p>
            <a:pPr marL="987425">
              <a:lnSpc>
                <a:spcPct val="100000"/>
              </a:lnSpc>
            </a:pPr>
            <a:r>
              <a:rPr sz="1850" spc="5">
                <a:solidFill>
                  <a:srgbClr val="FF6651"/>
                </a:solidFill>
                <a:latin typeface="Calibri"/>
                <a:cs typeface="Calibri"/>
              </a:rPr>
              <a:t>²</a:t>
            </a:r>
            <a:endParaRPr sz="1850">
              <a:latin typeface="Calibri"/>
              <a:cs typeface="Calibri"/>
            </a:endParaRPr>
          </a:p>
          <a:p>
            <a:pPr marL="123189">
              <a:lnSpc>
                <a:spcPct val="100000"/>
              </a:lnSpc>
              <a:spcBef>
                <a:spcPts val="1100"/>
              </a:spcBef>
            </a:pPr>
            <a:r>
              <a:rPr lang="en-US" sz="1400">
                <a:solidFill>
                  <a:srgbClr val="57585B"/>
                </a:solidFill>
                <a:latin typeface="FranklinGothicURWBoo"/>
                <a:cs typeface="Calibri"/>
              </a:rPr>
              <a:t>worth</a:t>
            </a:r>
            <a:r>
              <a:rPr lang="en-US" sz="1400" spc="-45">
                <a:solidFill>
                  <a:srgbClr val="57585B"/>
                </a:solidFill>
                <a:latin typeface="FranklinGothicURWBoo"/>
                <a:cs typeface="Calibri"/>
              </a:rPr>
              <a:t> </a:t>
            </a:r>
            <a:r>
              <a:rPr lang="en-US" sz="1400">
                <a:solidFill>
                  <a:srgbClr val="57585B"/>
                </a:solidFill>
                <a:latin typeface="FranklinGothicURWBoo"/>
                <a:cs typeface="Calibri"/>
              </a:rPr>
              <a:t>of</a:t>
            </a:r>
            <a:r>
              <a:rPr lang="en-US" sz="1400" spc="-30">
                <a:solidFill>
                  <a:srgbClr val="57585B"/>
                </a:solidFill>
                <a:latin typeface="FranklinGothicURWBoo"/>
                <a:cs typeface="Calibri"/>
              </a:rPr>
              <a:t> </a:t>
            </a:r>
            <a:r>
              <a:rPr lang="en-US" sz="1400">
                <a:solidFill>
                  <a:srgbClr val="57585B"/>
                </a:solidFill>
                <a:latin typeface="FranklinGothicURWBoo"/>
                <a:cs typeface="Calibri"/>
              </a:rPr>
              <a:t>artworks</a:t>
            </a:r>
            <a:r>
              <a:rPr lang="en-US" sz="1400" spc="-35">
                <a:solidFill>
                  <a:srgbClr val="57585B"/>
                </a:solidFill>
                <a:latin typeface="FranklinGothicURWBoo"/>
                <a:cs typeface="Calibri"/>
              </a:rPr>
              <a:t> </a:t>
            </a:r>
            <a:r>
              <a:rPr lang="en-US" sz="1400">
                <a:solidFill>
                  <a:srgbClr val="57585B"/>
                </a:solidFill>
                <a:latin typeface="FranklinGothicURWBoo"/>
                <a:cs typeface="Calibri"/>
              </a:rPr>
              <a:t>and</a:t>
            </a:r>
            <a:r>
              <a:rPr lang="en-US" sz="1400" spc="-20">
                <a:solidFill>
                  <a:srgbClr val="57585B"/>
                </a:solidFill>
                <a:latin typeface="FranklinGothicURWBoo"/>
                <a:cs typeface="Calibri"/>
              </a:rPr>
              <a:t> </a:t>
            </a:r>
            <a:r>
              <a:rPr lang="en-US" sz="1400">
                <a:solidFill>
                  <a:srgbClr val="57585B"/>
                </a:solidFill>
                <a:latin typeface="FranklinGothicURWBoo"/>
                <a:cs typeface="Calibri"/>
              </a:rPr>
              <a:t>collectibles valued</a:t>
            </a:r>
            <a:r>
              <a:rPr lang="en-US" sz="1400" spc="-15">
                <a:solidFill>
                  <a:srgbClr val="57585B"/>
                </a:solidFill>
                <a:latin typeface="FranklinGothicURWBoo"/>
                <a:cs typeface="Calibri"/>
              </a:rPr>
              <a:t> </a:t>
            </a:r>
            <a:r>
              <a:rPr lang="en-US" sz="1400">
                <a:solidFill>
                  <a:srgbClr val="57585B"/>
                </a:solidFill>
                <a:latin typeface="FranklinGothicURWBoo"/>
                <a:cs typeface="Calibri"/>
              </a:rPr>
              <a:t>in</a:t>
            </a:r>
            <a:r>
              <a:rPr lang="en-US" sz="1400" spc="-25">
                <a:solidFill>
                  <a:srgbClr val="57585B"/>
                </a:solidFill>
                <a:latin typeface="FranklinGothicURWBoo"/>
                <a:cs typeface="Calibri"/>
              </a:rPr>
              <a:t> </a:t>
            </a:r>
            <a:r>
              <a:rPr lang="en-US" sz="1400" spc="-20">
                <a:solidFill>
                  <a:srgbClr val="57585B"/>
                </a:solidFill>
                <a:latin typeface="FranklinGothicURWBoo"/>
                <a:cs typeface="Calibri"/>
              </a:rPr>
              <a:t>2021</a:t>
            </a:r>
            <a:endParaRPr lang="en-US" sz="1400">
              <a:latin typeface="FranklinGothicURWBoo"/>
              <a:cs typeface="Calibri"/>
            </a:endParaRPr>
          </a:p>
          <a:p>
            <a:pPr>
              <a:lnSpc>
                <a:spcPct val="100000"/>
              </a:lnSpc>
            </a:pPr>
            <a:endParaRPr sz="1400">
              <a:latin typeface="Calibri"/>
              <a:cs typeface="Calibri"/>
            </a:endParaRPr>
          </a:p>
          <a:p>
            <a:pPr>
              <a:lnSpc>
                <a:spcPct val="100000"/>
              </a:lnSpc>
            </a:pPr>
            <a:endParaRPr sz="1400">
              <a:latin typeface="Calibri"/>
              <a:cs typeface="Calibri"/>
            </a:endParaRPr>
          </a:p>
          <a:p>
            <a:pPr>
              <a:lnSpc>
                <a:spcPct val="100000"/>
              </a:lnSpc>
              <a:spcBef>
                <a:spcPts val="15"/>
              </a:spcBef>
            </a:pPr>
            <a:endParaRPr sz="1400">
              <a:latin typeface="Calibri"/>
              <a:cs typeface="Calibri"/>
            </a:endParaRPr>
          </a:p>
          <a:p>
            <a:pPr marL="123189">
              <a:lnSpc>
                <a:spcPct val="100000"/>
              </a:lnSpc>
              <a:spcBef>
                <a:spcPts val="5"/>
              </a:spcBef>
            </a:pPr>
            <a:r>
              <a:rPr lang="en-US" sz="1400">
                <a:solidFill>
                  <a:srgbClr val="57585B"/>
                </a:solidFill>
                <a:latin typeface="FranklinGothicURWBoo"/>
                <a:cs typeface="Calibri"/>
              </a:rPr>
              <a:t>Across</a:t>
            </a:r>
            <a:r>
              <a:rPr lang="en-US" sz="1400" spc="-30">
                <a:solidFill>
                  <a:srgbClr val="57585B"/>
                </a:solidFill>
                <a:latin typeface="FranklinGothicURWBoo"/>
                <a:cs typeface="Calibri"/>
              </a:rPr>
              <a:t> </a:t>
            </a:r>
            <a:r>
              <a:rPr lang="en-US" sz="1400">
                <a:solidFill>
                  <a:srgbClr val="57585B"/>
                </a:solidFill>
                <a:latin typeface="FranklinGothicURWBoo"/>
                <a:cs typeface="Calibri"/>
              </a:rPr>
              <a:t>7</a:t>
            </a:r>
            <a:r>
              <a:rPr lang="en-US" sz="1400" spc="-25">
                <a:solidFill>
                  <a:srgbClr val="57585B"/>
                </a:solidFill>
                <a:latin typeface="FranklinGothicURWBoo"/>
                <a:cs typeface="Calibri"/>
              </a:rPr>
              <a:t> </a:t>
            </a:r>
            <a:r>
              <a:rPr lang="en-US" sz="1400">
                <a:solidFill>
                  <a:srgbClr val="57585B"/>
                </a:solidFill>
                <a:latin typeface="FranklinGothicURWBoo"/>
                <a:cs typeface="Calibri"/>
              </a:rPr>
              <a:t>departments</a:t>
            </a:r>
            <a:r>
              <a:rPr lang="en-US" sz="1400" spc="15">
                <a:solidFill>
                  <a:srgbClr val="57585B"/>
                </a:solidFill>
                <a:latin typeface="FranklinGothicURWBoo"/>
                <a:cs typeface="Calibri"/>
              </a:rPr>
              <a:t> </a:t>
            </a:r>
            <a:r>
              <a:rPr lang="en-US" sz="1400">
                <a:solidFill>
                  <a:srgbClr val="57585B"/>
                </a:solidFill>
                <a:latin typeface="FranklinGothicURWBoo"/>
                <a:cs typeface="Calibri"/>
              </a:rPr>
              <a:t>and</a:t>
            </a:r>
            <a:r>
              <a:rPr lang="en-US" sz="1400" spc="-15">
                <a:solidFill>
                  <a:srgbClr val="57585B"/>
                </a:solidFill>
                <a:latin typeface="FranklinGothicURWBoo"/>
                <a:cs typeface="Calibri"/>
              </a:rPr>
              <a:t> </a:t>
            </a:r>
            <a:r>
              <a:rPr lang="en-US" sz="1400">
                <a:solidFill>
                  <a:srgbClr val="57585B"/>
                </a:solidFill>
                <a:latin typeface="FranklinGothicURWBoo"/>
                <a:cs typeface="Calibri"/>
              </a:rPr>
              <a:t>5</a:t>
            </a:r>
            <a:r>
              <a:rPr lang="en-US" sz="1400" spc="-25">
                <a:solidFill>
                  <a:srgbClr val="57585B"/>
                </a:solidFill>
                <a:latin typeface="FranklinGothicURWBoo"/>
                <a:cs typeface="Calibri"/>
              </a:rPr>
              <a:t> </a:t>
            </a:r>
            <a:r>
              <a:rPr lang="en-US" sz="1400">
                <a:solidFill>
                  <a:srgbClr val="57585B"/>
                </a:solidFill>
                <a:latin typeface="FranklinGothicURWBoo"/>
                <a:cs typeface="Calibri"/>
              </a:rPr>
              <a:t>global</a:t>
            </a:r>
            <a:r>
              <a:rPr lang="en-US" sz="1400" spc="-5">
                <a:solidFill>
                  <a:srgbClr val="57585B"/>
                </a:solidFill>
                <a:latin typeface="FranklinGothicURWBoo"/>
                <a:cs typeface="Calibri"/>
              </a:rPr>
              <a:t> </a:t>
            </a:r>
            <a:r>
              <a:rPr lang="en-US" sz="1400" spc="-10">
                <a:solidFill>
                  <a:srgbClr val="57585B"/>
                </a:solidFill>
                <a:latin typeface="FranklinGothicURWBoo"/>
                <a:cs typeface="Calibri"/>
              </a:rPr>
              <a:t>offices</a:t>
            </a:r>
            <a:endParaRPr lang="en-US" sz="1400">
              <a:latin typeface="FranklinGothicURWBoo"/>
              <a:cs typeface="Calibri"/>
            </a:endParaRPr>
          </a:p>
          <a:p>
            <a:pPr>
              <a:lnSpc>
                <a:spcPct val="100000"/>
              </a:lnSpc>
            </a:pPr>
            <a:endParaRPr sz="1400">
              <a:latin typeface="Calibri"/>
              <a:cs typeface="Calibri"/>
            </a:endParaRPr>
          </a:p>
          <a:p>
            <a:pPr>
              <a:lnSpc>
                <a:spcPct val="100000"/>
              </a:lnSpc>
            </a:pPr>
            <a:endParaRPr sz="1400">
              <a:latin typeface="Calibri"/>
              <a:cs typeface="Calibri"/>
            </a:endParaRPr>
          </a:p>
          <a:p>
            <a:pPr>
              <a:lnSpc>
                <a:spcPct val="100000"/>
              </a:lnSpc>
              <a:spcBef>
                <a:spcPts val="30"/>
              </a:spcBef>
            </a:pPr>
            <a:endParaRPr sz="1550">
              <a:latin typeface="Calibri"/>
              <a:cs typeface="Calibri"/>
            </a:endParaRPr>
          </a:p>
          <a:p>
            <a:pPr marL="137160" marR="544195">
              <a:lnSpc>
                <a:spcPts val="1510"/>
              </a:lnSpc>
              <a:spcBef>
                <a:spcPts val="5"/>
              </a:spcBef>
            </a:pPr>
            <a:r>
              <a:rPr lang="en-US" sz="1400">
                <a:solidFill>
                  <a:srgbClr val="57585B"/>
                </a:solidFill>
                <a:latin typeface="FranklinGothicURWBoo"/>
                <a:cs typeface="Calibri"/>
              </a:rPr>
              <a:t>CSSF</a:t>
            </a:r>
            <a:r>
              <a:rPr lang="en-US" sz="1400" spc="-50">
                <a:solidFill>
                  <a:srgbClr val="57585B"/>
                </a:solidFill>
                <a:latin typeface="FranklinGothicURWBoo"/>
                <a:cs typeface="Calibri"/>
              </a:rPr>
              <a:t> </a:t>
            </a:r>
            <a:r>
              <a:rPr lang="en-US" sz="1400" spc="-10">
                <a:solidFill>
                  <a:srgbClr val="57585B"/>
                </a:solidFill>
                <a:latin typeface="FranklinGothicURWBoo"/>
                <a:cs typeface="Calibri"/>
              </a:rPr>
              <a:t>Luxembourg</a:t>
            </a:r>
            <a:r>
              <a:rPr lang="en-US" sz="1400" spc="-15">
                <a:solidFill>
                  <a:srgbClr val="57585B"/>
                </a:solidFill>
                <a:latin typeface="FranklinGothicURWBoo"/>
                <a:cs typeface="Calibri"/>
              </a:rPr>
              <a:t> </a:t>
            </a:r>
            <a:r>
              <a:rPr lang="en-US" sz="1400">
                <a:solidFill>
                  <a:srgbClr val="57585B"/>
                </a:solidFill>
                <a:latin typeface="FranklinGothicURWBoo"/>
                <a:cs typeface="Calibri"/>
              </a:rPr>
              <a:t>&amp;</a:t>
            </a:r>
            <a:r>
              <a:rPr lang="en-US" sz="1400" spc="-35">
                <a:solidFill>
                  <a:srgbClr val="57585B"/>
                </a:solidFill>
                <a:latin typeface="FranklinGothicURWBoo"/>
                <a:cs typeface="Calibri"/>
              </a:rPr>
              <a:t> </a:t>
            </a:r>
            <a:r>
              <a:rPr lang="en-US" sz="1400">
                <a:solidFill>
                  <a:srgbClr val="57585B"/>
                </a:solidFill>
                <a:latin typeface="FranklinGothicURWBoo"/>
                <a:cs typeface="Calibri"/>
              </a:rPr>
              <a:t>Jersey</a:t>
            </a:r>
            <a:r>
              <a:rPr lang="en-US" sz="1400" spc="-15">
                <a:solidFill>
                  <a:srgbClr val="57585B"/>
                </a:solidFill>
                <a:latin typeface="FranklinGothicURWBoo"/>
                <a:cs typeface="Calibri"/>
              </a:rPr>
              <a:t> </a:t>
            </a:r>
            <a:r>
              <a:rPr lang="en-US" sz="1400">
                <a:solidFill>
                  <a:srgbClr val="57585B"/>
                </a:solidFill>
                <a:latin typeface="FranklinGothicURWBoo"/>
                <a:cs typeface="Calibri"/>
              </a:rPr>
              <a:t>Financial</a:t>
            </a:r>
            <a:r>
              <a:rPr lang="en-US" sz="1400" spc="-15">
                <a:solidFill>
                  <a:srgbClr val="57585B"/>
                </a:solidFill>
                <a:latin typeface="FranklinGothicURWBoo"/>
                <a:cs typeface="Calibri"/>
              </a:rPr>
              <a:t> </a:t>
            </a:r>
            <a:r>
              <a:rPr lang="en-US" sz="1400" spc="-10">
                <a:solidFill>
                  <a:srgbClr val="57585B"/>
                </a:solidFill>
                <a:latin typeface="FranklinGothicURWBoo"/>
                <a:cs typeface="Calibri"/>
              </a:rPr>
              <a:t>Services Commission</a:t>
            </a:r>
            <a:endParaRPr lang="en-US" sz="1400">
              <a:latin typeface="FranklinGothicURWBoo"/>
              <a:cs typeface="Calibri"/>
            </a:endParaRPr>
          </a:p>
        </p:txBody>
      </p:sp>
      <p:sp>
        <p:nvSpPr>
          <p:cNvPr id="32" name="TextBox 31">
            <a:extLst>
              <a:ext uri="{FF2B5EF4-FFF2-40B4-BE49-F238E27FC236}">
                <a16:creationId xmlns:a16="http://schemas.microsoft.com/office/drawing/2014/main" id="{C782B02A-616C-8EDE-52ED-0BEEEFB8CAFC}"/>
              </a:ext>
            </a:extLst>
          </p:cNvPr>
          <p:cNvSpPr txBox="1"/>
          <p:nvPr/>
        </p:nvSpPr>
        <p:spPr>
          <a:xfrm>
            <a:off x="257433" y="5315296"/>
            <a:ext cx="1890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lassico"/>
              </a:rPr>
              <a:t>High Profile </a:t>
            </a:r>
          </a:p>
        </p:txBody>
      </p:sp>
      <p:sp>
        <p:nvSpPr>
          <p:cNvPr id="33" name="TextBox 32">
            <a:extLst>
              <a:ext uri="{FF2B5EF4-FFF2-40B4-BE49-F238E27FC236}">
                <a16:creationId xmlns:a16="http://schemas.microsoft.com/office/drawing/2014/main" id="{47F77E1F-1FEC-1DC6-3859-4DF0BE9A7ADD}"/>
              </a:ext>
            </a:extLst>
          </p:cNvPr>
          <p:cNvSpPr txBox="1"/>
          <p:nvPr/>
        </p:nvSpPr>
        <p:spPr>
          <a:xfrm>
            <a:off x="257432" y="998837"/>
            <a:ext cx="1890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lassico"/>
              </a:rPr>
              <a:t>Appraisals</a:t>
            </a:r>
          </a:p>
        </p:txBody>
      </p:sp>
      <p:sp>
        <p:nvSpPr>
          <p:cNvPr id="34" name="TextBox 33">
            <a:extLst>
              <a:ext uri="{FF2B5EF4-FFF2-40B4-BE49-F238E27FC236}">
                <a16:creationId xmlns:a16="http://schemas.microsoft.com/office/drawing/2014/main" id="{7C2E354D-5994-E43B-2D2C-0E432903C47E}"/>
              </a:ext>
            </a:extLst>
          </p:cNvPr>
          <p:cNvSpPr txBox="1"/>
          <p:nvPr/>
        </p:nvSpPr>
        <p:spPr>
          <a:xfrm>
            <a:off x="257433" y="1594820"/>
            <a:ext cx="1890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lassico"/>
              </a:rPr>
              <a:t>Art Advisory </a:t>
            </a:r>
          </a:p>
        </p:txBody>
      </p:sp>
      <p:sp>
        <p:nvSpPr>
          <p:cNvPr id="35" name="TextBox 34">
            <a:extLst>
              <a:ext uri="{FF2B5EF4-FFF2-40B4-BE49-F238E27FC236}">
                <a16:creationId xmlns:a16="http://schemas.microsoft.com/office/drawing/2014/main" id="{FD2AB4E5-1684-09CA-E906-5A447B46DD44}"/>
              </a:ext>
            </a:extLst>
          </p:cNvPr>
          <p:cNvSpPr txBox="1"/>
          <p:nvPr/>
        </p:nvSpPr>
        <p:spPr>
          <a:xfrm>
            <a:off x="257433" y="2769972"/>
            <a:ext cx="1890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000000"/>
                </a:solidFill>
                <a:latin typeface="Classico"/>
              </a:rPr>
              <a:t>Sales Agency</a:t>
            </a:r>
          </a:p>
        </p:txBody>
      </p:sp>
      <p:sp>
        <p:nvSpPr>
          <p:cNvPr id="36" name="TextBox 35">
            <a:extLst>
              <a:ext uri="{FF2B5EF4-FFF2-40B4-BE49-F238E27FC236}">
                <a16:creationId xmlns:a16="http://schemas.microsoft.com/office/drawing/2014/main" id="{D3B7C333-8FA2-AD2A-4976-B0660FC49EDC}"/>
              </a:ext>
            </a:extLst>
          </p:cNvPr>
          <p:cNvSpPr txBox="1"/>
          <p:nvPr/>
        </p:nvSpPr>
        <p:spPr>
          <a:xfrm>
            <a:off x="257431" y="3686430"/>
            <a:ext cx="1890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000000"/>
                </a:solidFill>
                <a:latin typeface="Classico"/>
              </a:rPr>
              <a:t>Lending</a:t>
            </a:r>
          </a:p>
        </p:txBody>
      </p:sp>
      <p:sp>
        <p:nvSpPr>
          <p:cNvPr id="37" name="TextBox 36">
            <a:extLst>
              <a:ext uri="{FF2B5EF4-FFF2-40B4-BE49-F238E27FC236}">
                <a16:creationId xmlns:a16="http://schemas.microsoft.com/office/drawing/2014/main" id="{57846408-4BA4-CF11-40DA-A25DA163C48D}"/>
              </a:ext>
            </a:extLst>
          </p:cNvPr>
          <p:cNvSpPr txBox="1"/>
          <p:nvPr/>
        </p:nvSpPr>
        <p:spPr>
          <a:xfrm>
            <a:off x="257432" y="4342096"/>
            <a:ext cx="18905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latin typeface="Classico"/>
              </a:rPr>
              <a:t>Art </a:t>
            </a:r>
            <a:br>
              <a:rPr lang="en-US" b="1">
                <a:solidFill>
                  <a:srgbClr val="000000"/>
                </a:solidFill>
                <a:latin typeface="Classico"/>
              </a:rPr>
            </a:br>
            <a:r>
              <a:rPr lang="en-US" b="1">
                <a:solidFill>
                  <a:srgbClr val="000000"/>
                </a:solidFill>
                <a:latin typeface="Classico"/>
              </a:rPr>
              <a:t>Investment</a:t>
            </a:r>
          </a:p>
        </p:txBody>
      </p:sp>
      <p:sp>
        <p:nvSpPr>
          <p:cNvPr id="38" name="object 18">
            <a:extLst>
              <a:ext uri="{FF2B5EF4-FFF2-40B4-BE49-F238E27FC236}">
                <a16:creationId xmlns:a16="http://schemas.microsoft.com/office/drawing/2014/main" id="{1107FEEF-FCFC-D93F-559B-6FE10DB80CF8}"/>
              </a:ext>
            </a:extLst>
          </p:cNvPr>
          <p:cNvSpPr/>
          <p:nvPr/>
        </p:nvSpPr>
        <p:spPr>
          <a:xfrm flipV="1">
            <a:off x="1739467" y="4992402"/>
            <a:ext cx="5635144" cy="30891"/>
          </a:xfrm>
          <a:custGeom>
            <a:avLst/>
            <a:gdLst/>
            <a:ahLst/>
            <a:cxnLst/>
            <a:rect l="l" t="t" r="r" b="b"/>
            <a:pathLst>
              <a:path w="4718684">
                <a:moveTo>
                  <a:pt x="0" y="0"/>
                </a:moveTo>
                <a:lnTo>
                  <a:pt x="4718304" y="0"/>
                </a:lnTo>
              </a:path>
            </a:pathLst>
          </a:custGeom>
          <a:ln w="6350">
            <a:solidFill>
              <a:srgbClr val="FF6651"/>
            </a:solidFill>
          </a:ln>
        </p:spPr>
        <p:txBody>
          <a:bodyPr wrap="square" lIns="0" tIns="0" rIns="0" bIns="0" rtlCol="0"/>
          <a:lstStyle/>
          <a:p>
            <a:endParaRPr/>
          </a:p>
        </p:txBody>
      </p:sp>
      <p:sp>
        <p:nvSpPr>
          <p:cNvPr id="40" name="object 13">
            <a:extLst>
              <a:ext uri="{FF2B5EF4-FFF2-40B4-BE49-F238E27FC236}">
                <a16:creationId xmlns:a16="http://schemas.microsoft.com/office/drawing/2014/main" id="{6DA3FA84-1ADA-8825-A38E-C60C076BB94A}"/>
              </a:ext>
            </a:extLst>
          </p:cNvPr>
          <p:cNvSpPr txBox="1"/>
          <p:nvPr/>
        </p:nvSpPr>
        <p:spPr>
          <a:xfrm>
            <a:off x="1781211" y="5167952"/>
            <a:ext cx="5890329" cy="659155"/>
          </a:xfrm>
          <a:prstGeom prst="rect">
            <a:avLst/>
          </a:prstGeom>
        </p:spPr>
        <p:txBody>
          <a:bodyPr vert="horz" wrap="square" lIns="0" tIns="12700" rIns="0" bIns="0" rtlCol="0" anchor="t">
            <a:spAutoFit/>
          </a:bodyPr>
          <a:lstStyle/>
          <a:p>
            <a:pPr marL="12700" marR="5080">
              <a:spcBef>
                <a:spcPts val="100"/>
              </a:spcBef>
            </a:pPr>
            <a:r>
              <a:rPr lang="en-US" sz="1400" spc="-10">
                <a:solidFill>
                  <a:srgbClr val="5F5F5F"/>
                </a:solidFill>
                <a:latin typeface="FranklinGothicURWBoo"/>
              </a:rPr>
              <a:t>High-quality, collection-specific solutions that helps Sports &amp; Entertainment industry executives make informed decisions around the strategic long-term management of their fine art, jewelry, and other high value collectibles</a:t>
            </a:r>
            <a:endParaRPr lang="en-US">
              <a:solidFill>
                <a:srgbClr val="5F5F5F"/>
              </a:solidFill>
              <a:latin typeface="FranklinGothicURWBoo"/>
            </a:endParaRPr>
          </a:p>
        </p:txBody>
      </p:sp>
      <p:sp>
        <p:nvSpPr>
          <p:cNvPr id="4" name="TextBox 3">
            <a:extLst>
              <a:ext uri="{FF2B5EF4-FFF2-40B4-BE49-F238E27FC236}">
                <a16:creationId xmlns:a16="http://schemas.microsoft.com/office/drawing/2014/main" id="{E54BDF01-3A05-0576-6A58-26419DEB4A18}"/>
              </a:ext>
            </a:extLst>
          </p:cNvPr>
          <p:cNvSpPr txBox="1"/>
          <p:nvPr/>
        </p:nvSpPr>
        <p:spPr>
          <a:xfrm>
            <a:off x="257433" y="6038419"/>
            <a:ext cx="1890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lassico"/>
              </a:rPr>
              <a:t>Philanthropy</a:t>
            </a:r>
            <a:endParaRPr lang="en-US"/>
          </a:p>
        </p:txBody>
      </p:sp>
      <p:sp>
        <p:nvSpPr>
          <p:cNvPr id="6" name="TextBox 5">
            <a:extLst>
              <a:ext uri="{FF2B5EF4-FFF2-40B4-BE49-F238E27FC236}">
                <a16:creationId xmlns:a16="http://schemas.microsoft.com/office/drawing/2014/main" id="{CFD14E32-C37A-35C5-6A42-8AD71C3BA19E}"/>
              </a:ext>
            </a:extLst>
          </p:cNvPr>
          <p:cNvSpPr txBox="1"/>
          <p:nvPr/>
        </p:nvSpPr>
        <p:spPr>
          <a:xfrm>
            <a:off x="1723053" y="6085114"/>
            <a:ext cx="58845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7585B"/>
                </a:solidFill>
                <a:latin typeface="Franklin Gothic Book"/>
                <a:cs typeface="Helvetica"/>
              </a:rPr>
              <a:t>We provide strategic guidance on converting passion assets into charitable impact.</a:t>
            </a:r>
          </a:p>
        </p:txBody>
      </p:sp>
      <p:sp>
        <p:nvSpPr>
          <p:cNvPr id="8" name="object 18">
            <a:extLst>
              <a:ext uri="{FF2B5EF4-FFF2-40B4-BE49-F238E27FC236}">
                <a16:creationId xmlns:a16="http://schemas.microsoft.com/office/drawing/2014/main" id="{6AE870B6-C093-308C-5C91-4CC3011992B4}"/>
              </a:ext>
            </a:extLst>
          </p:cNvPr>
          <p:cNvSpPr/>
          <p:nvPr/>
        </p:nvSpPr>
        <p:spPr>
          <a:xfrm flipV="1">
            <a:off x="1739467" y="5964341"/>
            <a:ext cx="5635144" cy="30891"/>
          </a:xfrm>
          <a:custGeom>
            <a:avLst/>
            <a:gdLst/>
            <a:ahLst/>
            <a:cxnLst/>
            <a:rect l="l" t="t" r="r" b="b"/>
            <a:pathLst>
              <a:path w="4718684">
                <a:moveTo>
                  <a:pt x="0" y="0"/>
                </a:moveTo>
                <a:lnTo>
                  <a:pt x="4718304" y="0"/>
                </a:lnTo>
              </a:path>
            </a:pathLst>
          </a:custGeom>
          <a:ln w="6350">
            <a:solidFill>
              <a:srgbClr val="FF6651"/>
            </a:solidFill>
          </a:ln>
        </p:spPr>
        <p:txBody>
          <a:bodyPr wrap="square" lIns="0" tIns="0" rIns="0" bIns="0" rtlCol="0"/>
          <a:lstStyle/>
          <a:p>
            <a:endParaRPr/>
          </a:p>
        </p:txBody>
      </p:sp>
    </p:spTree>
    <p:extLst>
      <p:ext uri="{BB962C8B-B14F-4D97-AF65-F5344CB8AC3E}">
        <p14:creationId xmlns:p14="http://schemas.microsoft.com/office/powerpoint/2010/main" val="3315535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049" y="2103437"/>
            <a:ext cx="10515600" cy="1325563"/>
          </a:xfrm>
          <a:prstGeom prst="rect">
            <a:avLst/>
          </a:prstGeom>
        </p:spPr>
        <p:txBody>
          <a:bodyPr vert="horz" wrap="square" lIns="0" tIns="872566" rIns="0" bIns="0" rtlCol="0">
            <a:spAutoFit/>
          </a:bodyPr>
          <a:lstStyle/>
          <a:p>
            <a:pPr marL="12700">
              <a:lnSpc>
                <a:spcPct val="100000"/>
              </a:lnSpc>
              <a:spcBef>
                <a:spcPts val="105"/>
              </a:spcBef>
            </a:pPr>
            <a:r>
              <a:rPr dirty="0"/>
              <a:t>THANK</a:t>
            </a:r>
            <a:r>
              <a:rPr spc="-30" dirty="0"/>
              <a:t> </a:t>
            </a:r>
            <a:r>
              <a:rPr spc="-25" dirty="0"/>
              <a:t>YOU</a:t>
            </a:r>
          </a:p>
        </p:txBody>
      </p:sp>
      <p:sp>
        <p:nvSpPr>
          <p:cNvPr id="3" name="object 3"/>
          <p:cNvSpPr txBox="1"/>
          <p:nvPr/>
        </p:nvSpPr>
        <p:spPr>
          <a:xfrm>
            <a:off x="419506" y="6268008"/>
            <a:ext cx="1253490" cy="208279"/>
          </a:xfrm>
          <a:prstGeom prst="rect">
            <a:avLst/>
          </a:prstGeom>
        </p:spPr>
        <p:txBody>
          <a:bodyPr vert="horz" wrap="square" lIns="0" tIns="12700" rIns="0" bIns="0" rtlCol="0">
            <a:spAutoFit/>
          </a:bodyPr>
          <a:lstStyle/>
          <a:p>
            <a:pPr marL="12700">
              <a:lnSpc>
                <a:spcPct val="100000"/>
              </a:lnSpc>
              <a:spcBef>
                <a:spcPts val="100"/>
              </a:spcBef>
            </a:pPr>
            <a:r>
              <a:rPr sz="1200" b="1" spc="-10">
                <a:solidFill>
                  <a:srgbClr val="FF6651"/>
                </a:solidFill>
                <a:latin typeface="Franklin Gothic Demi Cond"/>
                <a:cs typeface="Franklin Gothic Demi Cond"/>
              </a:rPr>
              <a:t>FINEARTGROUP.COM</a:t>
            </a:r>
            <a:endParaRPr sz="1200">
              <a:latin typeface="Franklin Gothic Demi Cond"/>
              <a:cs typeface="Franklin Gothic Demi Cond"/>
            </a:endParaRPr>
          </a:p>
        </p:txBody>
      </p:sp>
      <p:grpSp>
        <p:nvGrpSpPr>
          <p:cNvPr id="5" name="object 5"/>
          <p:cNvGrpSpPr/>
          <p:nvPr/>
        </p:nvGrpSpPr>
        <p:grpSpPr>
          <a:xfrm>
            <a:off x="1758744" y="0"/>
            <a:ext cx="10433685" cy="6296025"/>
            <a:chOff x="1758744" y="0"/>
            <a:chExt cx="10433685" cy="6296025"/>
          </a:xfrm>
        </p:grpSpPr>
        <p:sp>
          <p:nvSpPr>
            <p:cNvPr id="6" name="object 6"/>
            <p:cNvSpPr/>
            <p:nvPr/>
          </p:nvSpPr>
          <p:spPr>
            <a:xfrm>
              <a:off x="1758744" y="0"/>
              <a:ext cx="10433685" cy="6296025"/>
            </a:xfrm>
            <a:custGeom>
              <a:avLst/>
              <a:gdLst/>
              <a:ahLst/>
              <a:cxnLst/>
              <a:rect l="l" t="t" r="r" b="b"/>
              <a:pathLst>
                <a:path w="10433685" h="6296025">
                  <a:moveTo>
                    <a:pt x="1006426" y="0"/>
                  </a:moveTo>
                  <a:lnTo>
                    <a:pt x="543511" y="0"/>
                  </a:lnTo>
                  <a:lnTo>
                    <a:pt x="523572" y="24510"/>
                  </a:lnTo>
                  <a:lnTo>
                    <a:pt x="491445" y="65698"/>
                  </a:lnTo>
                  <a:lnTo>
                    <a:pt x="460121" y="107524"/>
                  </a:lnTo>
                  <a:lnTo>
                    <a:pt x="429623" y="149954"/>
                  </a:lnTo>
                  <a:lnTo>
                    <a:pt x="399972" y="192956"/>
                  </a:lnTo>
                  <a:lnTo>
                    <a:pt x="371192" y="236498"/>
                  </a:lnTo>
                  <a:lnTo>
                    <a:pt x="343305" y="280545"/>
                  </a:lnTo>
                  <a:lnTo>
                    <a:pt x="316333" y="325065"/>
                  </a:lnTo>
                  <a:lnTo>
                    <a:pt x="290299" y="370025"/>
                  </a:lnTo>
                  <a:lnTo>
                    <a:pt x="265225" y="415392"/>
                  </a:lnTo>
                  <a:lnTo>
                    <a:pt x="241134" y="461133"/>
                  </a:lnTo>
                  <a:lnTo>
                    <a:pt x="218048" y="507215"/>
                  </a:lnTo>
                  <a:lnTo>
                    <a:pt x="195990" y="553605"/>
                  </a:lnTo>
                  <a:lnTo>
                    <a:pt x="174982" y="600270"/>
                  </a:lnTo>
                  <a:lnTo>
                    <a:pt x="155046" y="647177"/>
                  </a:lnTo>
                  <a:lnTo>
                    <a:pt x="136206" y="694294"/>
                  </a:lnTo>
                  <a:lnTo>
                    <a:pt x="118483" y="741586"/>
                  </a:lnTo>
                  <a:lnTo>
                    <a:pt x="101900" y="789021"/>
                  </a:lnTo>
                  <a:lnTo>
                    <a:pt x="86480" y="836567"/>
                  </a:lnTo>
                  <a:lnTo>
                    <a:pt x="72244" y="884190"/>
                  </a:lnTo>
                  <a:lnTo>
                    <a:pt x="59216" y="931857"/>
                  </a:lnTo>
                  <a:lnTo>
                    <a:pt x="47417" y="979535"/>
                  </a:lnTo>
                  <a:lnTo>
                    <a:pt x="36871" y="1027191"/>
                  </a:lnTo>
                  <a:lnTo>
                    <a:pt x="27600" y="1074792"/>
                  </a:lnTo>
                  <a:lnTo>
                    <a:pt x="19626" y="1122306"/>
                  </a:lnTo>
                  <a:lnTo>
                    <a:pt x="12971" y="1169699"/>
                  </a:lnTo>
                  <a:lnTo>
                    <a:pt x="7659" y="1216938"/>
                  </a:lnTo>
                  <a:lnTo>
                    <a:pt x="3711" y="1263990"/>
                  </a:lnTo>
                  <a:lnTo>
                    <a:pt x="1151" y="1310823"/>
                  </a:lnTo>
                  <a:lnTo>
                    <a:pt x="0" y="1357403"/>
                  </a:lnTo>
                  <a:lnTo>
                    <a:pt x="280" y="1403697"/>
                  </a:lnTo>
                  <a:lnTo>
                    <a:pt x="2016" y="1449673"/>
                  </a:lnTo>
                  <a:lnTo>
                    <a:pt x="5228" y="1495297"/>
                  </a:lnTo>
                  <a:lnTo>
                    <a:pt x="9939" y="1540536"/>
                  </a:lnTo>
                  <a:lnTo>
                    <a:pt x="16173" y="1585358"/>
                  </a:lnTo>
                  <a:lnTo>
                    <a:pt x="23951" y="1629729"/>
                  </a:lnTo>
                  <a:lnTo>
                    <a:pt x="33295" y="1673616"/>
                  </a:lnTo>
                  <a:lnTo>
                    <a:pt x="44229" y="1716987"/>
                  </a:lnTo>
                  <a:lnTo>
                    <a:pt x="56774" y="1759808"/>
                  </a:lnTo>
                  <a:lnTo>
                    <a:pt x="70954" y="1802047"/>
                  </a:lnTo>
                  <a:lnTo>
                    <a:pt x="86790" y="1843671"/>
                  </a:lnTo>
                  <a:lnTo>
                    <a:pt x="104305" y="1884645"/>
                  </a:lnTo>
                  <a:lnTo>
                    <a:pt x="123522" y="1924939"/>
                  </a:lnTo>
                  <a:lnTo>
                    <a:pt x="146108" y="1966521"/>
                  </a:lnTo>
                  <a:lnTo>
                    <a:pt x="170546" y="2005265"/>
                  </a:lnTo>
                  <a:lnTo>
                    <a:pt x="196713" y="2041209"/>
                  </a:lnTo>
                  <a:lnTo>
                    <a:pt x="224489" y="2074389"/>
                  </a:lnTo>
                  <a:lnTo>
                    <a:pt x="253750" y="2104845"/>
                  </a:lnTo>
                  <a:lnTo>
                    <a:pt x="284374" y="2132612"/>
                  </a:lnTo>
                  <a:lnTo>
                    <a:pt x="316240" y="2157729"/>
                  </a:lnTo>
                  <a:lnTo>
                    <a:pt x="349226" y="2180233"/>
                  </a:lnTo>
                  <a:lnTo>
                    <a:pt x="383210" y="2200162"/>
                  </a:lnTo>
                  <a:lnTo>
                    <a:pt x="418068" y="2217553"/>
                  </a:lnTo>
                  <a:lnTo>
                    <a:pt x="453680" y="2232444"/>
                  </a:lnTo>
                  <a:lnTo>
                    <a:pt x="489924" y="2244872"/>
                  </a:lnTo>
                  <a:lnTo>
                    <a:pt x="563817" y="2262491"/>
                  </a:lnTo>
                  <a:lnTo>
                    <a:pt x="638770" y="2270710"/>
                  </a:lnTo>
                  <a:lnTo>
                    <a:pt x="676340" y="2271388"/>
                  </a:lnTo>
                  <a:lnTo>
                    <a:pt x="713809" y="2269829"/>
                  </a:lnTo>
                  <a:lnTo>
                    <a:pt x="787955" y="2260149"/>
                  </a:lnTo>
                  <a:lnTo>
                    <a:pt x="860233" y="2241971"/>
                  </a:lnTo>
                  <a:lnTo>
                    <a:pt x="929666" y="2215594"/>
                  </a:lnTo>
                  <a:lnTo>
                    <a:pt x="995278" y="2181319"/>
                  </a:lnTo>
                  <a:lnTo>
                    <a:pt x="1056093" y="2139446"/>
                  </a:lnTo>
                  <a:lnTo>
                    <a:pt x="1111134" y="2090276"/>
                  </a:lnTo>
                  <a:lnTo>
                    <a:pt x="1159425" y="2034109"/>
                  </a:lnTo>
                  <a:lnTo>
                    <a:pt x="1199989" y="1971246"/>
                  </a:lnTo>
                  <a:lnTo>
                    <a:pt x="1231850" y="1901987"/>
                  </a:lnTo>
                  <a:lnTo>
                    <a:pt x="1244212" y="1865053"/>
                  </a:lnTo>
                  <a:lnTo>
                    <a:pt x="1254032" y="1826632"/>
                  </a:lnTo>
                  <a:lnTo>
                    <a:pt x="1261188" y="1786763"/>
                  </a:lnTo>
                  <a:lnTo>
                    <a:pt x="1267148" y="1733495"/>
                  </a:lnTo>
                  <a:lnTo>
                    <a:pt x="1269629" y="1682709"/>
                  </a:lnTo>
                  <a:lnTo>
                    <a:pt x="1268865" y="1634242"/>
                  </a:lnTo>
                  <a:lnTo>
                    <a:pt x="1265091" y="1587932"/>
                  </a:lnTo>
                  <a:lnTo>
                    <a:pt x="1258542" y="1543618"/>
                  </a:lnTo>
                  <a:lnTo>
                    <a:pt x="1249452" y="1501138"/>
                  </a:lnTo>
                  <a:lnTo>
                    <a:pt x="1238057" y="1460329"/>
                  </a:lnTo>
                  <a:lnTo>
                    <a:pt x="1224591" y="1421030"/>
                  </a:lnTo>
                  <a:lnTo>
                    <a:pt x="1209288" y="1383080"/>
                  </a:lnTo>
                  <a:lnTo>
                    <a:pt x="1192384" y="1346315"/>
                  </a:lnTo>
                  <a:lnTo>
                    <a:pt x="1174113" y="1310574"/>
                  </a:lnTo>
                  <a:lnTo>
                    <a:pt x="1154709" y="1275696"/>
                  </a:lnTo>
                  <a:lnTo>
                    <a:pt x="1134408" y="1241519"/>
                  </a:lnTo>
                  <a:lnTo>
                    <a:pt x="1113445" y="1207880"/>
                  </a:lnTo>
                  <a:lnTo>
                    <a:pt x="1092053" y="1174618"/>
                  </a:lnTo>
                  <a:lnTo>
                    <a:pt x="1048923" y="1108576"/>
                  </a:lnTo>
                  <a:lnTo>
                    <a:pt x="1027655" y="1075473"/>
                  </a:lnTo>
                  <a:lnTo>
                    <a:pt x="1006898" y="1042099"/>
                  </a:lnTo>
                  <a:lnTo>
                    <a:pt x="986886" y="1008293"/>
                  </a:lnTo>
                  <a:lnTo>
                    <a:pt x="967854" y="973892"/>
                  </a:lnTo>
                  <a:lnTo>
                    <a:pt x="950037" y="938735"/>
                  </a:lnTo>
                  <a:lnTo>
                    <a:pt x="933669" y="902660"/>
                  </a:lnTo>
                  <a:lnTo>
                    <a:pt x="918985" y="865504"/>
                  </a:lnTo>
                  <a:lnTo>
                    <a:pt x="906221" y="827107"/>
                  </a:lnTo>
                  <a:lnTo>
                    <a:pt x="895610" y="787305"/>
                  </a:lnTo>
                  <a:lnTo>
                    <a:pt x="887387" y="745938"/>
                  </a:lnTo>
                  <a:lnTo>
                    <a:pt x="881787" y="702844"/>
                  </a:lnTo>
                  <a:lnTo>
                    <a:pt x="879045" y="657860"/>
                  </a:lnTo>
                  <a:lnTo>
                    <a:pt x="877136" y="606970"/>
                  </a:lnTo>
                  <a:lnTo>
                    <a:pt x="877210" y="553605"/>
                  </a:lnTo>
                  <a:lnTo>
                    <a:pt x="878980" y="505386"/>
                  </a:lnTo>
                  <a:lnTo>
                    <a:pt x="882714" y="454796"/>
                  </a:lnTo>
                  <a:lnTo>
                    <a:pt x="888311" y="404410"/>
                  </a:lnTo>
                  <a:lnTo>
                    <a:pt x="895762" y="354282"/>
                  </a:lnTo>
                  <a:lnTo>
                    <a:pt x="905056" y="304463"/>
                  </a:lnTo>
                  <a:lnTo>
                    <a:pt x="916186" y="255006"/>
                  </a:lnTo>
                  <a:lnTo>
                    <a:pt x="929141" y="205964"/>
                  </a:lnTo>
                  <a:lnTo>
                    <a:pt x="943912" y="157388"/>
                  </a:lnTo>
                  <a:lnTo>
                    <a:pt x="960491" y="109332"/>
                  </a:lnTo>
                  <a:lnTo>
                    <a:pt x="978867" y="61849"/>
                  </a:lnTo>
                  <a:lnTo>
                    <a:pt x="999066" y="15128"/>
                  </a:lnTo>
                  <a:lnTo>
                    <a:pt x="1006426" y="0"/>
                  </a:lnTo>
                  <a:close/>
                </a:path>
                <a:path w="10433685" h="6296025">
                  <a:moveTo>
                    <a:pt x="8676746" y="6282936"/>
                  </a:moveTo>
                  <a:lnTo>
                    <a:pt x="8126103" y="6282936"/>
                  </a:lnTo>
                  <a:lnTo>
                    <a:pt x="8175942" y="6295636"/>
                  </a:lnTo>
                  <a:lnTo>
                    <a:pt x="8626761" y="6295636"/>
                  </a:lnTo>
                  <a:lnTo>
                    <a:pt x="8676746" y="6282936"/>
                  </a:lnTo>
                  <a:close/>
                </a:path>
                <a:path w="10433685" h="6296025">
                  <a:moveTo>
                    <a:pt x="5994097" y="9136"/>
                  </a:moveTo>
                  <a:lnTo>
                    <a:pt x="4534740" y="9136"/>
                  </a:lnTo>
                  <a:lnTo>
                    <a:pt x="4566396" y="47236"/>
                  </a:lnTo>
                  <a:lnTo>
                    <a:pt x="4597288" y="85336"/>
                  </a:lnTo>
                  <a:lnTo>
                    <a:pt x="4627407" y="123436"/>
                  </a:lnTo>
                  <a:lnTo>
                    <a:pt x="4656745" y="161536"/>
                  </a:lnTo>
                  <a:lnTo>
                    <a:pt x="4685295" y="212336"/>
                  </a:lnTo>
                  <a:lnTo>
                    <a:pt x="4713048" y="250436"/>
                  </a:lnTo>
                  <a:lnTo>
                    <a:pt x="4739997" y="288536"/>
                  </a:lnTo>
                  <a:lnTo>
                    <a:pt x="4766134" y="326636"/>
                  </a:lnTo>
                  <a:lnTo>
                    <a:pt x="4791451" y="377436"/>
                  </a:lnTo>
                  <a:lnTo>
                    <a:pt x="4815939" y="415536"/>
                  </a:lnTo>
                  <a:lnTo>
                    <a:pt x="4839592" y="466336"/>
                  </a:lnTo>
                  <a:lnTo>
                    <a:pt x="4862400" y="504436"/>
                  </a:lnTo>
                  <a:lnTo>
                    <a:pt x="4885345" y="555236"/>
                  </a:lnTo>
                  <a:lnTo>
                    <a:pt x="4907576" y="606036"/>
                  </a:lnTo>
                  <a:lnTo>
                    <a:pt x="4929142" y="644136"/>
                  </a:lnTo>
                  <a:lnTo>
                    <a:pt x="4950093" y="694936"/>
                  </a:lnTo>
                  <a:lnTo>
                    <a:pt x="4970477" y="745736"/>
                  </a:lnTo>
                  <a:lnTo>
                    <a:pt x="4989385" y="783836"/>
                  </a:lnTo>
                  <a:lnTo>
                    <a:pt x="5007886" y="834636"/>
                  </a:lnTo>
                  <a:lnTo>
                    <a:pt x="5025979" y="872736"/>
                  </a:lnTo>
                  <a:lnTo>
                    <a:pt x="5043665" y="923536"/>
                  </a:lnTo>
                  <a:lnTo>
                    <a:pt x="5060941" y="974336"/>
                  </a:lnTo>
                  <a:lnTo>
                    <a:pt x="5077807" y="1012436"/>
                  </a:lnTo>
                  <a:lnTo>
                    <a:pt x="5094262" y="1063236"/>
                  </a:lnTo>
                  <a:lnTo>
                    <a:pt x="5110304" y="1114036"/>
                  </a:lnTo>
                  <a:lnTo>
                    <a:pt x="5125934" y="1164836"/>
                  </a:lnTo>
                  <a:lnTo>
                    <a:pt x="5141148" y="1202936"/>
                  </a:lnTo>
                  <a:lnTo>
                    <a:pt x="5155948" y="1253736"/>
                  </a:lnTo>
                  <a:lnTo>
                    <a:pt x="5170331" y="1304536"/>
                  </a:lnTo>
                  <a:lnTo>
                    <a:pt x="5184297" y="1342636"/>
                  </a:lnTo>
                  <a:lnTo>
                    <a:pt x="5197845" y="1393436"/>
                  </a:lnTo>
                  <a:lnTo>
                    <a:pt x="5210974" y="1444236"/>
                  </a:lnTo>
                  <a:lnTo>
                    <a:pt x="5223682" y="1495036"/>
                  </a:lnTo>
                  <a:lnTo>
                    <a:pt x="5235969" y="1545836"/>
                  </a:lnTo>
                  <a:lnTo>
                    <a:pt x="5247834" y="1583936"/>
                  </a:lnTo>
                  <a:lnTo>
                    <a:pt x="5259275" y="1634736"/>
                  </a:lnTo>
                  <a:lnTo>
                    <a:pt x="5271112" y="1685536"/>
                  </a:lnTo>
                  <a:lnTo>
                    <a:pt x="5282492" y="1736336"/>
                  </a:lnTo>
                  <a:lnTo>
                    <a:pt x="5293445" y="1787136"/>
                  </a:lnTo>
                  <a:lnTo>
                    <a:pt x="5304003" y="1837936"/>
                  </a:lnTo>
                  <a:lnTo>
                    <a:pt x="5314196" y="1888736"/>
                  </a:lnTo>
                  <a:lnTo>
                    <a:pt x="5324056" y="1939536"/>
                  </a:lnTo>
                  <a:lnTo>
                    <a:pt x="5333612" y="1990336"/>
                  </a:lnTo>
                  <a:lnTo>
                    <a:pt x="5342898" y="2041136"/>
                  </a:lnTo>
                  <a:lnTo>
                    <a:pt x="5351942" y="2091936"/>
                  </a:lnTo>
                  <a:lnTo>
                    <a:pt x="5360776" y="2142736"/>
                  </a:lnTo>
                  <a:lnTo>
                    <a:pt x="5369432" y="2193536"/>
                  </a:lnTo>
                  <a:lnTo>
                    <a:pt x="5377939" y="2244336"/>
                  </a:lnTo>
                  <a:lnTo>
                    <a:pt x="5386330" y="2295136"/>
                  </a:lnTo>
                  <a:lnTo>
                    <a:pt x="5394634" y="2345936"/>
                  </a:lnTo>
                  <a:lnTo>
                    <a:pt x="5402883" y="2396736"/>
                  </a:lnTo>
                  <a:lnTo>
                    <a:pt x="5419340" y="2498336"/>
                  </a:lnTo>
                  <a:lnTo>
                    <a:pt x="5427609" y="2549136"/>
                  </a:lnTo>
                  <a:lnTo>
                    <a:pt x="5435947" y="2599936"/>
                  </a:lnTo>
                  <a:lnTo>
                    <a:pt x="5444385" y="2650736"/>
                  </a:lnTo>
                  <a:lnTo>
                    <a:pt x="5452952" y="2701536"/>
                  </a:lnTo>
                  <a:lnTo>
                    <a:pt x="5461682" y="2752336"/>
                  </a:lnTo>
                  <a:lnTo>
                    <a:pt x="5470603" y="2803136"/>
                  </a:lnTo>
                  <a:lnTo>
                    <a:pt x="5479878" y="2853936"/>
                  </a:lnTo>
                  <a:lnTo>
                    <a:pt x="5489506" y="2904736"/>
                  </a:lnTo>
                  <a:lnTo>
                    <a:pt x="5499486" y="2955536"/>
                  </a:lnTo>
                  <a:lnTo>
                    <a:pt x="5509814" y="3006336"/>
                  </a:lnTo>
                  <a:lnTo>
                    <a:pt x="5520488" y="3057136"/>
                  </a:lnTo>
                  <a:lnTo>
                    <a:pt x="5531504" y="3107936"/>
                  </a:lnTo>
                  <a:lnTo>
                    <a:pt x="5542859" y="3158736"/>
                  </a:lnTo>
                  <a:lnTo>
                    <a:pt x="5554550" y="3209536"/>
                  </a:lnTo>
                  <a:lnTo>
                    <a:pt x="5566088" y="3260336"/>
                  </a:lnTo>
                  <a:lnTo>
                    <a:pt x="5578024" y="3311136"/>
                  </a:lnTo>
                  <a:lnTo>
                    <a:pt x="5590359" y="3349236"/>
                  </a:lnTo>
                  <a:lnTo>
                    <a:pt x="5603090" y="3400036"/>
                  </a:lnTo>
                  <a:lnTo>
                    <a:pt x="5616217" y="3450836"/>
                  </a:lnTo>
                  <a:lnTo>
                    <a:pt x="5629740" y="3501636"/>
                  </a:lnTo>
                  <a:lnTo>
                    <a:pt x="5643658" y="3552436"/>
                  </a:lnTo>
                  <a:lnTo>
                    <a:pt x="5657969" y="3603236"/>
                  </a:lnTo>
                  <a:lnTo>
                    <a:pt x="5672673" y="3654036"/>
                  </a:lnTo>
                  <a:lnTo>
                    <a:pt x="5687769" y="3692136"/>
                  </a:lnTo>
                  <a:lnTo>
                    <a:pt x="5703256" y="3742936"/>
                  </a:lnTo>
                  <a:lnTo>
                    <a:pt x="5719133" y="3793736"/>
                  </a:lnTo>
                  <a:lnTo>
                    <a:pt x="5735400" y="3844536"/>
                  </a:lnTo>
                  <a:lnTo>
                    <a:pt x="5752055" y="3882636"/>
                  </a:lnTo>
                  <a:lnTo>
                    <a:pt x="5769098" y="3933436"/>
                  </a:lnTo>
                  <a:lnTo>
                    <a:pt x="5786528" y="3984236"/>
                  </a:lnTo>
                  <a:lnTo>
                    <a:pt x="5804345" y="4035036"/>
                  </a:lnTo>
                  <a:lnTo>
                    <a:pt x="5822546" y="4073136"/>
                  </a:lnTo>
                  <a:lnTo>
                    <a:pt x="5841132" y="4123936"/>
                  </a:lnTo>
                  <a:lnTo>
                    <a:pt x="5860101" y="4174736"/>
                  </a:lnTo>
                  <a:lnTo>
                    <a:pt x="5879453" y="4225536"/>
                  </a:lnTo>
                  <a:lnTo>
                    <a:pt x="5899187" y="4263636"/>
                  </a:lnTo>
                  <a:lnTo>
                    <a:pt x="5919302" y="4314436"/>
                  </a:lnTo>
                  <a:lnTo>
                    <a:pt x="5939797" y="4365236"/>
                  </a:lnTo>
                  <a:lnTo>
                    <a:pt x="5960671" y="4403336"/>
                  </a:lnTo>
                  <a:lnTo>
                    <a:pt x="5981924" y="4454136"/>
                  </a:lnTo>
                  <a:lnTo>
                    <a:pt x="6003555" y="4492236"/>
                  </a:lnTo>
                  <a:lnTo>
                    <a:pt x="6025562" y="4543036"/>
                  </a:lnTo>
                  <a:lnTo>
                    <a:pt x="6047945" y="4593836"/>
                  </a:lnTo>
                  <a:lnTo>
                    <a:pt x="6070355" y="4631936"/>
                  </a:lnTo>
                  <a:lnTo>
                    <a:pt x="6093200" y="4682736"/>
                  </a:lnTo>
                  <a:lnTo>
                    <a:pt x="6116489" y="4720836"/>
                  </a:lnTo>
                  <a:lnTo>
                    <a:pt x="6140228" y="4758936"/>
                  </a:lnTo>
                  <a:lnTo>
                    <a:pt x="6164424" y="4809736"/>
                  </a:lnTo>
                  <a:lnTo>
                    <a:pt x="6189082" y="4847836"/>
                  </a:lnTo>
                  <a:lnTo>
                    <a:pt x="6214210" y="4898636"/>
                  </a:lnTo>
                  <a:lnTo>
                    <a:pt x="6239814" y="4936736"/>
                  </a:lnTo>
                  <a:lnTo>
                    <a:pt x="6265901" y="4974836"/>
                  </a:lnTo>
                  <a:lnTo>
                    <a:pt x="6292478" y="5025636"/>
                  </a:lnTo>
                  <a:lnTo>
                    <a:pt x="6319550" y="5063736"/>
                  </a:lnTo>
                  <a:lnTo>
                    <a:pt x="6347125" y="5101836"/>
                  </a:lnTo>
                  <a:lnTo>
                    <a:pt x="6375210" y="5139936"/>
                  </a:lnTo>
                  <a:lnTo>
                    <a:pt x="6403811" y="5178036"/>
                  </a:lnTo>
                  <a:lnTo>
                    <a:pt x="6432934" y="5228836"/>
                  </a:lnTo>
                  <a:lnTo>
                    <a:pt x="6462586" y="5266936"/>
                  </a:lnTo>
                  <a:lnTo>
                    <a:pt x="6492774" y="5305036"/>
                  </a:lnTo>
                  <a:lnTo>
                    <a:pt x="6523505" y="5343136"/>
                  </a:lnTo>
                  <a:lnTo>
                    <a:pt x="6554784" y="5381236"/>
                  </a:lnTo>
                  <a:lnTo>
                    <a:pt x="6586619" y="5419336"/>
                  </a:lnTo>
                  <a:lnTo>
                    <a:pt x="6619017" y="5457436"/>
                  </a:lnTo>
                  <a:lnTo>
                    <a:pt x="6651983" y="5495536"/>
                  </a:lnTo>
                  <a:lnTo>
                    <a:pt x="6685524" y="5533636"/>
                  </a:lnTo>
                  <a:lnTo>
                    <a:pt x="6719648" y="5559036"/>
                  </a:lnTo>
                  <a:lnTo>
                    <a:pt x="6755123" y="5597136"/>
                  </a:lnTo>
                  <a:lnTo>
                    <a:pt x="6791234" y="5635236"/>
                  </a:lnTo>
                  <a:lnTo>
                    <a:pt x="6827973" y="5673336"/>
                  </a:lnTo>
                  <a:lnTo>
                    <a:pt x="6865335" y="5711436"/>
                  </a:lnTo>
                  <a:lnTo>
                    <a:pt x="6903314" y="5736836"/>
                  </a:lnTo>
                  <a:lnTo>
                    <a:pt x="6941904" y="5774936"/>
                  </a:lnTo>
                  <a:lnTo>
                    <a:pt x="6981099" y="5800336"/>
                  </a:lnTo>
                  <a:lnTo>
                    <a:pt x="7020893" y="5838436"/>
                  </a:lnTo>
                  <a:lnTo>
                    <a:pt x="7102256" y="5889236"/>
                  </a:lnTo>
                  <a:lnTo>
                    <a:pt x="7143812" y="5927336"/>
                  </a:lnTo>
                  <a:lnTo>
                    <a:pt x="7185944" y="5952736"/>
                  </a:lnTo>
                  <a:lnTo>
                    <a:pt x="7271910" y="6003536"/>
                  </a:lnTo>
                  <a:lnTo>
                    <a:pt x="7360107" y="6054336"/>
                  </a:lnTo>
                  <a:lnTo>
                    <a:pt x="7450486" y="6105136"/>
                  </a:lnTo>
                  <a:lnTo>
                    <a:pt x="7496480" y="6117836"/>
                  </a:lnTo>
                  <a:lnTo>
                    <a:pt x="7543001" y="6143236"/>
                  </a:lnTo>
                  <a:lnTo>
                    <a:pt x="7590045" y="6155936"/>
                  </a:lnTo>
                  <a:lnTo>
                    <a:pt x="7637604" y="6181336"/>
                  </a:lnTo>
                  <a:lnTo>
                    <a:pt x="7977391" y="6270236"/>
                  </a:lnTo>
                  <a:lnTo>
                    <a:pt x="8026807" y="6270236"/>
                  </a:lnTo>
                  <a:lnTo>
                    <a:pt x="8076384" y="6282936"/>
                  </a:lnTo>
                  <a:lnTo>
                    <a:pt x="8726639" y="6282936"/>
                  </a:lnTo>
                  <a:lnTo>
                    <a:pt x="8826070" y="6257536"/>
                  </a:lnTo>
                  <a:lnTo>
                    <a:pt x="8878161" y="6257536"/>
                  </a:lnTo>
                  <a:lnTo>
                    <a:pt x="9079953" y="6206736"/>
                  </a:lnTo>
                  <a:lnTo>
                    <a:pt x="9128721" y="6181336"/>
                  </a:lnTo>
                  <a:lnTo>
                    <a:pt x="9224188" y="6155936"/>
                  </a:lnTo>
                  <a:lnTo>
                    <a:pt x="9270873" y="6130536"/>
                  </a:lnTo>
                  <a:lnTo>
                    <a:pt x="9316848" y="6117836"/>
                  </a:lnTo>
                  <a:lnTo>
                    <a:pt x="9406640" y="6067036"/>
                  </a:lnTo>
                  <a:lnTo>
                    <a:pt x="9493505" y="6016236"/>
                  </a:lnTo>
                  <a:lnTo>
                    <a:pt x="9535821" y="6003536"/>
                  </a:lnTo>
                  <a:lnTo>
                    <a:pt x="9577383" y="5965436"/>
                  </a:lnTo>
                  <a:lnTo>
                    <a:pt x="9618183" y="5940036"/>
                  </a:lnTo>
                  <a:lnTo>
                    <a:pt x="9658214" y="5914636"/>
                  </a:lnTo>
                  <a:lnTo>
                    <a:pt x="9697468" y="5889236"/>
                  </a:lnTo>
                  <a:lnTo>
                    <a:pt x="9735938" y="5863836"/>
                  </a:lnTo>
                  <a:lnTo>
                    <a:pt x="9773617" y="5825736"/>
                  </a:lnTo>
                  <a:lnTo>
                    <a:pt x="9810497" y="5800336"/>
                  </a:lnTo>
                  <a:lnTo>
                    <a:pt x="9846570" y="5774936"/>
                  </a:lnTo>
                  <a:lnTo>
                    <a:pt x="8739964" y="5774936"/>
                  </a:lnTo>
                  <a:lnTo>
                    <a:pt x="8716382" y="5762236"/>
                  </a:lnTo>
                  <a:lnTo>
                    <a:pt x="8546503" y="5762236"/>
                  </a:lnTo>
                  <a:lnTo>
                    <a:pt x="8448200" y="5736836"/>
                  </a:lnTo>
                  <a:lnTo>
                    <a:pt x="8399474" y="5736836"/>
                  </a:lnTo>
                  <a:lnTo>
                    <a:pt x="8208162" y="5686036"/>
                  </a:lnTo>
                  <a:lnTo>
                    <a:pt x="8161390" y="5660636"/>
                  </a:lnTo>
                  <a:lnTo>
                    <a:pt x="8115105" y="5647936"/>
                  </a:lnTo>
                  <a:lnTo>
                    <a:pt x="8069338" y="5622536"/>
                  </a:lnTo>
                  <a:lnTo>
                    <a:pt x="8024122" y="5609836"/>
                  </a:lnTo>
                  <a:lnTo>
                    <a:pt x="7890224" y="5533636"/>
                  </a:lnTo>
                  <a:lnTo>
                    <a:pt x="7847054" y="5508236"/>
                  </a:lnTo>
                  <a:lnTo>
                    <a:pt x="7804901" y="5470136"/>
                  </a:lnTo>
                  <a:lnTo>
                    <a:pt x="7763798" y="5444736"/>
                  </a:lnTo>
                  <a:lnTo>
                    <a:pt x="7723778" y="5406636"/>
                  </a:lnTo>
                  <a:lnTo>
                    <a:pt x="7684873" y="5368536"/>
                  </a:lnTo>
                  <a:lnTo>
                    <a:pt x="7647117" y="5343136"/>
                  </a:lnTo>
                  <a:lnTo>
                    <a:pt x="7610541" y="5305036"/>
                  </a:lnTo>
                  <a:lnTo>
                    <a:pt x="7575178" y="5266936"/>
                  </a:lnTo>
                  <a:lnTo>
                    <a:pt x="7541061" y="5228836"/>
                  </a:lnTo>
                  <a:lnTo>
                    <a:pt x="7508223" y="5190736"/>
                  </a:lnTo>
                  <a:lnTo>
                    <a:pt x="7476695" y="5139936"/>
                  </a:lnTo>
                  <a:lnTo>
                    <a:pt x="7447341" y="5101836"/>
                  </a:lnTo>
                  <a:lnTo>
                    <a:pt x="7419027" y="5063736"/>
                  </a:lnTo>
                  <a:lnTo>
                    <a:pt x="7391721" y="5025636"/>
                  </a:lnTo>
                  <a:lnTo>
                    <a:pt x="7365392" y="4987536"/>
                  </a:lnTo>
                  <a:lnTo>
                    <a:pt x="7340007" y="4936736"/>
                  </a:lnTo>
                  <a:lnTo>
                    <a:pt x="7315537" y="4898636"/>
                  </a:lnTo>
                  <a:lnTo>
                    <a:pt x="7291948" y="4847836"/>
                  </a:lnTo>
                  <a:lnTo>
                    <a:pt x="7269209" y="4809736"/>
                  </a:lnTo>
                  <a:lnTo>
                    <a:pt x="7247289" y="4771636"/>
                  </a:lnTo>
                  <a:lnTo>
                    <a:pt x="7226155" y="4720836"/>
                  </a:lnTo>
                  <a:lnTo>
                    <a:pt x="7205777" y="4682736"/>
                  </a:lnTo>
                  <a:lnTo>
                    <a:pt x="7186123" y="4631936"/>
                  </a:lnTo>
                  <a:lnTo>
                    <a:pt x="7167161" y="4581136"/>
                  </a:lnTo>
                  <a:lnTo>
                    <a:pt x="7148859" y="4543036"/>
                  </a:lnTo>
                  <a:lnTo>
                    <a:pt x="7131186" y="4492236"/>
                  </a:lnTo>
                  <a:lnTo>
                    <a:pt x="7114110" y="4454136"/>
                  </a:lnTo>
                  <a:lnTo>
                    <a:pt x="7096731" y="4403336"/>
                  </a:lnTo>
                  <a:lnTo>
                    <a:pt x="7079955" y="4352536"/>
                  </a:lnTo>
                  <a:lnTo>
                    <a:pt x="7063763" y="4301736"/>
                  </a:lnTo>
                  <a:lnTo>
                    <a:pt x="7048137" y="4250936"/>
                  </a:lnTo>
                  <a:lnTo>
                    <a:pt x="7033060" y="4200136"/>
                  </a:lnTo>
                  <a:lnTo>
                    <a:pt x="7018514" y="4149336"/>
                  </a:lnTo>
                  <a:lnTo>
                    <a:pt x="7004481" y="4098536"/>
                  </a:lnTo>
                  <a:lnTo>
                    <a:pt x="6990941" y="4047736"/>
                  </a:lnTo>
                  <a:lnTo>
                    <a:pt x="6977879" y="4009636"/>
                  </a:lnTo>
                  <a:lnTo>
                    <a:pt x="6965275" y="3958836"/>
                  </a:lnTo>
                  <a:lnTo>
                    <a:pt x="6953112" y="3908036"/>
                  </a:lnTo>
                  <a:lnTo>
                    <a:pt x="6941371" y="3857236"/>
                  </a:lnTo>
                  <a:lnTo>
                    <a:pt x="6930035" y="3806436"/>
                  </a:lnTo>
                  <a:lnTo>
                    <a:pt x="6919086" y="3755636"/>
                  </a:lnTo>
                  <a:lnTo>
                    <a:pt x="6908505" y="3704836"/>
                  </a:lnTo>
                  <a:lnTo>
                    <a:pt x="6898275" y="3654036"/>
                  </a:lnTo>
                  <a:lnTo>
                    <a:pt x="6888377" y="3603236"/>
                  </a:lnTo>
                  <a:lnTo>
                    <a:pt x="6878795" y="3552436"/>
                  </a:lnTo>
                  <a:lnTo>
                    <a:pt x="6869508" y="3501636"/>
                  </a:lnTo>
                  <a:lnTo>
                    <a:pt x="6860586" y="3450836"/>
                  </a:lnTo>
                  <a:lnTo>
                    <a:pt x="6851939" y="3400036"/>
                  </a:lnTo>
                  <a:lnTo>
                    <a:pt x="6843559" y="3349236"/>
                  </a:lnTo>
                  <a:lnTo>
                    <a:pt x="6835439" y="3298436"/>
                  </a:lnTo>
                  <a:lnTo>
                    <a:pt x="6827574" y="3247636"/>
                  </a:lnTo>
                  <a:lnTo>
                    <a:pt x="6819956" y="3196836"/>
                  </a:lnTo>
                  <a:lnTo>
                    <a:pt x="6812579" y="3146036"/>
                  </a:lnTo>
                  <a:lnTo>
                    <a:pt x="6805435" y="3095236"/>
                  </a:lnTo>
                  <a:lnTo>
                    <a:pt x="6798519" y="3044436"/>
                  </a:lnTo>
                  <a:lnTo>
                    <a:pt x="6791824" y="2993636"/>
                  </a:lnTo>
                  <a:lnTo>
                    <a:pt x="6785342" y="2942836"/>
                  </a:lnTo>
                  <a:lnTo>
                    <a:pt x="6779068" y="2892036"/>
                  </a:lnTo>
                  <a:lnTo>
                    <a:pt x="6772994" y="2841236"/>
                  </a:lnTo>
                  <a:lnTo>
                    <a:pt x="6767114" y="2790436"/>
                  </a:lnTo>
                  <a:lnTo>
                    <a:pt x="6761421" y="2739636"/>
                  </a:lnTo>
                  <a:lnTo>
                    <a:pt x="6755908" y="2688836"/>
                  </a:lnTo>
                  <a:lnTo>
                    <a:pt x="6750569" y="2638036"/>
                  </a:lnTo>
                  <a:lnTo>
                    <a:pt x="6745397" y="2587236"/>
                  </a:lnTo>
                  <a:lnTo>
                    <a:pt x="6740386" y="2536436"/>
                  </a:lnTo>
                  <a:lnTo>
                    <a:pt x="6735527" y="2485636"/>
                  </a:lnTo>
                  <a:lnTo>
                    <a:pt x="6730816" y="2434836"/>
                  </a:lnTo>
                  <a:lnTo>
                    <a:pt x="6726245" y="2384036"/>
                  </a:lnTo>
                  <a:lnTo>
                    <a:pt x="6721807" y="2333236"/>
                  </a:lnTo>
                  <a:lnTo>
                    <a:pt x="6719562" y="2307836"/>
                  </a:lnTo>
                  <a:lnTo>
                    <a:pt x="6716802" y="2282436"/>
                  </a:lnTo>
                  <a:lnTo>
                    <a:pt x="6713525" y="2244336"/>
                  </a:lnTo>
                  <a:lnTo>
                    <a:pt x="6709731" y="2218936"/>
                  </a:lnTo>
                  <a:lnTo>
                    <a:pt x="6705419" y="2180836"/>
                  </a:lnTo>
                  <a:lnTo>
                    <a:pt x="6700587" y="2142736"/>
                  </a:lnTo>
                  <a:lnTo>
                    <a:pt x="6695235" y="2104636"/>
                  </a:lnTo>
                  <a:lnTo>
                    <a:pt x="6689361" y="2066536"/>
                  </a:lnTo>
                  <a:lnTo>
                    <a:pt x="6682965" y="2028436"/>
                  </a:lnTo>
                  <a:lnTo>
                    <a:pt x="6676046" y="1990336"/>
                  </a:lnTo>
                  <a:lnTo>
                    <a:pt x="6668602" y="1939536"/>
                  </a:lnTo>
                  <a:lnTo>
                    <a:pt x="6660633" y="1888736"/>
                  </a:lnTo>
                  <a:lnTo>
                    <a:pt x="6652136" y="1850636"/>
                  </a:lnTo>
                  <a:lnTo>
                    <a:pt x="6643113" y="1799836"/>
                  </a:lnTo>
                  <a:lnTo>
                    <a:pt x="6633561" y="1749036"/>
                  </a:lnTo>
                  <a:lnTo>
                    <a:pt x="6623479" y="1698236"/>
                  </a:lnTo>
                  <a:lnTo>
                    <a:pt x="6612866" y="1647436"/>
                  </a:lnTo>
                  <a:lnTo>
                    <a:pt x="6601722" y="1583936"/>
                  </a:lnTo>
                  <a:lnTo>
                    <a:pt x="6590045" y="1533136"/>
                  </a:lnTo>
                  <a:lnTo>
                    <a:pt x="6577835" y="1482336"/>
                  </a:lnTo>
                  <a:lnTo>
                    <a:pt x="6565090" y="1418836"/>
                  </a:lnTo>
                  <a:lnTo>
                    <a:pt x="6551808" y="1368036"/>
                  </a:lnTo>
                  <a:lnTo>
                    <a:pt x="6537991" y="1317236"/>
                  </a:lnTo>
                  <a:lnTo>
                    <a:pt x="6523635" y="1253736"/>
                  </a:lnTo>
                  <a:lnTo>
                    <a:pt x="6508740" y="1202936"/>
                  </a:lnTo>
                  <a:lnTo>
                    <a:pt x="6493306" y="1139436"/>
                  </a:lnTo>
                  <a:lnTo>
                    <a:pt x="6477330" y="1088636"/>
                  </a:lnTo>
                  <a:lnTo>
                    <a:pt x="6460813" y="1025136"/>
                  </a:lnTo>
                  <a:lnTo>
                    <a:pt x="6443753" y="974336"/>
                  </a:lnTo>
                  <a:lnTo>
                    <a:pt x="6426149" y="910836"/>
                  </a:lnTo>
                  <a:lnTo>
                    <a:pt x="6407999" y="860036"/>
                  </a:lnTo>
                  <a:lnTo>
                    <a:pt x="6389304" y="796536"/>
                  </a:lnTo>
                  <a:lnTo>
                    <a:pt x="6370062" y="745736"/>
                  </a:lnTo>
                  <a:lnTo>
                    <a:pt x="6350271" y="694936"/>
                  </a:lnTo>
                  <a:lnTo>
                    <a:pt x="6329932" y="631436"/>
                  </a:lnTo>
                  <a:lnTo>
                    <a:pt x="6309042" y="580636"/>
                  </a:lnTo>
                  <a:lnTo>
                    <a:pt x="6287601" y="529836"/>
                  </a:lnTo>
                  <a:lnTo>
                    <a:pt x="6265608" y="479036"/>
                  </a:lnTo>
                  <a:lnTo>
                    <a:pt x="6243062" y="428236"/>
                  </a:lnTo>
                  <a:lnTo>
                    <a:pt x="6219961" y="377436"/>
                  </a:lnTo>
                  <a:lnTo>
                    <a:pt x="6196306" y="326636"/>
                  </a:lnTo>
                  <a:lnTo>
                    <a:pt x="6172094" y="288536"/>
                  </a:lnTo>
                  <a:lnTo>
                    <a:pt x="6147324" y="237736"/>
                  </a:lnTo>
                  <a:lnTo>
                    <a:pt x="6121997" y="199636"/>
                  </a:lnTo>
                  <a:lnTo>
                    <a:pt x="6096110" y="148836"/>
                  </a:lnTo>
                  <a:lnTo>
                    <a:pt x="6069662" y="110736"/>
                  </a:lnTo>
                  <a:lnTo>
                    <a:pt x="6032118" y="59936"/>
                  </a:lnTo>
                  <a:lnTo>
                    <a:pt x="5994097" y="9136"/>
                  </a:lnTo>
                  <a:close/>
                </a:path>
                <a:path w="10433685" h="6296025">
                  <a:moveTo>
                    <a:pt x="10433255" y="4339836"/>
                  </a:moveTo>
                  <a:lnTo>
                    <a:pt x="10429809" y="4352536"/>
                  </a:lnTo>
                  <a:lnTo>
                    <a:pt x="10411074" y="4390636"/>
                  </a:lnTo>
                  <a:lnTo>
                    <a:pt x="10391423" y="4441436"/>
                  </a:lnTo>
                  <a:lnTo>
                    <a:pt x="10370873" y="4492236"/>
                  </a:lnTo>
                  <a:lnTo>
                    <a:pt x="10349444" y="4530336"/>
                  </a:lnTo>
                  <a:lnTo>
                    <a:pt x="10327155" y="4581136"/>
                  </a:lnTo>
                  <a:lnTo>
                    <a:pt x="10304024" y="4619236"/>
                  </a:lnTo>
                  <a:lnTo>
                    <a:pt x="10280071" y="4670036"/>
                  </a:lnTo>
                  <a:lnTo>
                    <a:pt x="10255314" y="4708136"/>
                  </a:lnTo>
                  <a:lnTo>
                    <a:pt x="10229773" y="4746236"/>
                  </a:lnTo>
                  <a:lnTo>
                    <a:pt x="10203465" y="4797036"/>
                  </a:lnTo>
                  <a:lnTo>
                    <a:pt x="10176411" y="4835136"/>
                  </a:lnTo>
                  <a:lnTo>
                    <a:pt x="10148628" y="4873236"/>
                  </a:lnTo>
                  <a:lnTo>
                    <a:pt x="10120136" y="4924036"/>
                  </a:lnTo>
                  <a:lnTo>
                    <a:pt x="10090954" y="4962136"/>
                  </a:lnTo>
                  <a:lnTo>
                    <a:pt x="10061100" y="5000236"/>
                  </a:lnTo>
                  <a:lnTo>
                    <a:pt x="10030594" y="5038336"/>
                  </a:lnTo>
                  <a:lnTo>
                    <a:pt x="9999454" y="5076436"/>
                  </a:lnTo>
                  <a:lnTo>
                    <a:pt x="9967699" y="5114536"/>
                  </a:lnTo>
                  <a:lnTo>
                    <a:pt x="9935349" y="5152636"/>
                  </a:lnTo>
                  <a:lnTo>
                    <a:pt x="9902421" y="5190736"/>
                  </a:lnTo>
                  <a:lnTo>
                    <a:pt x="9868936" y="5228836"/>
                  </a:lnTo>
                  <a:lnTo>
                    <a:pt x="9834911" y="5254236"/>
                  </a:lnTo>
                  <a:lnTo>
                    <a:pt x="9800365" y="5292336"/>
                  </a:lnTo>
                  <a:lnTo>
                    <a:pt x="9765318" y="5317736"/>
                  </a:lnTo>
                  <a:lnTo>
                    <a:pt x="9729789" y="5355836"/>
                  </a:lnTo>
                  <a:lnTo>
                    <a:pt x="9693796" y="5381236"/>
                  </a:lnTo>
                  <a:lnTo>
                    <a:pt x="9657358" y="5419336"/>
                  </a:lnTo>
                  <a:lnTo>
                    <a:pt x="9583224" y="5470136"/>
                  </a:lnTo>
                  <a:lnTo>
                    <a:pt x="9469158" y="5546336"/>
                  </a:lnTo>
                  <a:lnTo>
                    <a:pt x="9352109" y="5622536"/>
                  </a:lnTo>
                  <a:lnTo>
                    <a:pt x="9312518" y="5635236"/>
                  </a:lnTo>
                  <a:lnTo>
                    <a:pt x="9272671" y="5660636"/>
                  </a:lnTo>
                  <a:lnTo>
                    <a:pt x="8988162" y="5749536"/>
                  </a:lnTo>
                  <a:lnTo>
                    <a:pt x="8946948" y="5749536"/>
                  </a:lnTo>
                  <a:lnTo>
                    <a:pt x="8905647" y="5762236"/>
                  </a:lnTo>
                  <a:lnTo>
                    <a:pt x="8822864" y="5762236"/>
                  </a:lnTo>
                  <a:lnTo>
                    <a:pt x="8781419" y="5774936"/>
                  </a:lnTo>
                  <a:lnTo>
                    <a:pt x="9846570" y="5774936"/>
                  </a:lnTo>
                  <a:lnTo>
                    <a:pt x="9881829" y="5736836"/>
                  </a:lnTo>
                  <a:lnTo>
                    <a:pt x="9916266" y="5711436"/>
                  </a:lnTo>
                  <a:lnTo>
                    <a:pt x="9949875" y="5673336"/>
                  </a:lnTo>
                  <a:lnTo>
                    <a:pt x="9982647" y="5635236"/>
                  </a:lnTo>
                  <a:lnTo>
                    <a:pt x="10014575" y="5609836"/>
                  </a:lnTo>
                  <a:lnTo>
                    <a:pt x="10045652" y="5571736"/>
                  </a:lnTo>
                  <a:lnTo>
                    <a:pt x="10075870" y="5533636"/>
                  </a:lnTo>
                  <a:lnTo>
                    <a:pt x="10105222" y="5495536"/>
                  </a:lnTo>
                  <a:lnTo>
                    <a:pt x="10133700" y="5457436"/>
                  </a:lnTo>
                  <a:lnTo>
                    <a:pt x="10161297" y="5432036"/>
                  </a:lnTo>
                  <a:lnTo>
                    <a:pt x="10188005" y="5393936"/>
                  </a:lnTo>
                  <a:lnTo>
                    <a:pt x="10213817" y="5355836"/>
                  </a:lnTo>
                  <a:lnTo>
                    <a:pt x="10238725" y="5317736"/>
                  </a:lnTo>
                  <a:lnTo>
                    <a:pt x="10262722" y="5279636"/>
                  </a:lnTo>
                  <a:lnTo>
                    <a:pt x="10285801" y="5241536"/>
                  </a:lnTo>
                  <a:lnTo>
                    <a:pt x="10307953" y="5190736"/>
                  </a:lnTo>
                  <a:lnTo>
                    <a:pt x="10329172" y="5152636"/>
                  </a:lnTo>
                  <a:lnTo>
                    <a:pt x="10349450" y="5114536"/>
                  </a:lnTo>
                  <a:lnTo>
                    <a:pt x="10368779" y="5076436"/>
                  </a:lnTo>
                  <a:lnTo>
                    <a:pt x="10387153" y="5038336"/>
                  </a:lnTo>
                  <a:lnTo>
                    <a:pt x="10404563" y="5000236"/>
                  </a:lnTo>
                  <a:lnTo>
                    <a:pt x="10421002" y="4962136"/>
                  </a:lnTo>
                  <a:lnTo>
                    <a:pt x="10433255" y="4924036"/>
                  </a:lnTo>
                  <a:lnTo>
                    <a:pt x="10433255" y="4339836"/>
                  </a:lnTo>
                  <a:close/>
                </a:path>
              </a:pathLst>
            </a:custGeom>
            <a:solidFill>
              <a:srgbClr val="FF6651"/>
            </a:solidFill>
          </p:spPr>
          <p:txBody>
            <a:bodyPr wrap="square" lIns="0" tIns="0" rIns="0" bIns="0" rtlCol="0"/>
            <a:lstStyle/>
            <a:p>
              <a:endParaRPr/>
            </a:p>
          </p:txBody>
        </p:sp>
        <p:pic>
          <p:nvPicPr>
            <p:cNvPr id="7" name="object 7"/>
            <p:cNvPicPr/>
            <p:nvPr/>
          </p:nvPicPr>
          <p:blipFill>
            <a:blip r:embed="rId2" cstate="print"/>
            <a:stretch>
              <a:fillRect/>
            </a:stretch>
          </p:blipFill>
          <p:spPr>
            <a:xfrm>
              <a:off x="1758744" y="0"/>
              <a:ext cx="1269629" cy="2271388"/>
            </a:xfrm>
            <a:prstGeom prst="rect">
              <a:avLst/>
            </a:prstGeom>
          </p:spPr>
        </p:pic>
        <p:pic>
          <p:nvPicPr>
            <p:cNvPr id="8" name="object 8"/>
            <p:cNvPicPr/>
            <p:nvPr/>
          </p:nvPicPr>
          <p:blipFill>
            <a:blip r:embed="rId3" cstate="print"/>
            <a:stretch>
              <a:fillRect/>
            </a:stretch>
          </p:blipFill>
          <p:spPr>
            <a:xfrm>
              <a:off x="6293485" y="9136"/>
              <a:ext cx="5898515" cy="6286500"/>
            </a:xfrm>
            <a:prstGeom prst="rect">
              <a:avLst/>
            </a:prstGeom>
          </p:spPr>
        </p:pic>
      </p:grpSp>
      <p:sp>
        <p:nvSpPr>
          <p:cNvPr id="9" name="object 9"/>
          <p:cNvSpPr txBox="1"/>
          <p:nvPr/>
        </p:nvSpPr>
        <p:spPr>
          <a:xfrm>
            <a:off x="10072243" y="38226"/>
            <a:ext cx="2041525" cy="193675"/>
          </a:xfrm>
          <a:prstGeom prst="rect">
            <a:avLst/>
          </a:prstGeom>
        </p:spPr>
        <p:txBody>
          <a:bodyPr vert="horz" wrap="square" lIns="0" tIns="12700" rIns="0" bIns="0" rtlCol="0">
            <a:spAutoFit/>
          </a:bodyPr>
          <a:lstStyle/>
          <a:p>
            <a:pPr marL="12700">
              <a:lnSpc>
                <a:spcPct val="100000"/>
              </a:lnSpc>
              <a:spcBef>
                <a:spcPts val="100"/>
              </a:spcBef>
            </a:pPr>
            <a:r>
              <a:rPr sz="1100" b="1">
                <a:solidFill>
                  <a:srgbClr val="57585B"/>
                </a:solidFill>
                <a:latin typeface="Franklin Gothic Demi Cond"/>
                <a:cs typeface="Franklin Gothic Demi Cond"/>
              </a:rPr>
              <a:t>STRICTLY</a:t>
            </a:r>
            <a:r>
              <a:rPr sz="1100" b="1" spc="-20">
                <a:solidFill>
                  <a:srgbClr val="57585B"/>
                </a:solidFill>
                <a:latin typeface="Franklin Gothic Demi Cond"/>
                <a:cs typeface="Franklin Gothic Demi Cond"/>
              </a:rPr>
              <a:t> </a:t>
            </a:r>
            <a:r>
              <a:rPr sz="1100" b="1" spc="-10">
                <a:solidFill>
                  <a:srgbClr val="57585B"/>
                </a:solidFill>
                <a:latin typeface="Franklin Gothic Demi Cond"/>
                <a:cs typeface="Franklin Gothic Demi Cond"/>
              </a:rPr>
              <a:t>PRIVATE</a:t>
            </a:r>
            <a:r>
              <a:rPr sz="1100" b="1" spc="-25">
                <a:solidFill>
                  <a:srgbClr val="57585B"/>
                </a:solidFill>
                <a:latin typeface="Franklin Gothic Demi Cond"/>
                <a:cs typeface="Franklin Gothic Demi Cond"/>
              </a:rPr>
              <a:t> </a:t>
            </a:r>
            <a:r>
              <a:rPr sz="1100" b="1">
                <a:solidFill>
                  <a:srgbClr val="57585B"/>
                </a:solidFill>
                <a:latin typeface="Franklin Gothic Demi Cond"/>
                <a:cs typeface="Franklin Gothic Demi Cond"/>
              </a:rPr>
              <a:t>AND</a:t>
            </a:r>
            <a:r>
              <a:rPr sz="1100" b="1" spc="-30">
                <a:solidFill>
                  <a:srgbClr val="57585B"/>
                </a:solidFill>
                <a:latin typeface="Franklin Gothic Demi Cond"/>
                <a:cs typeface="Franklin Gothic Demi Cond"/>
              </a:rPr>
              <a:t> </a:t>
            </a:r>
            <a:r>
              <a:rPr sz="1100" b="1" spc="-10">
                <a:solidFill>
                  <a:srgbClr val="57585B"/>
                </a:solidFill>
                <a:latin typeface="Franklin Gothic Demi Cond"/>
                <a:cs typeface="Franklin Gothic Demi Cond"/>
              </a:rPr>
              <a:t>CONFIDENTIAL</a:t>
            </a:r>
            <a:endParaRPr sz="1100">
              <a:latin typeface="Franklin Gothic Demi Cond"/>
              <a:cs typeface="Franklin Gothic Demi Cond"/>
            </a:endParaRPr>
          </a:p>
        </p:txBody>
      </p:sp>
      <p:pic>
        <p:nvPicPr>
          <p:cNvPr id="11" name="object 11"/>
          <p:cNvPicPr/>
          <p:nvPr/>
        </p:nvPicPr>
        <p:blipFill>
          <a:blip r:embed="rId4" cstate="print"/>
          <a:stretch>
            <a:fillRect/>
          </a:stretch>
        </p:blipFill>
        <p:spPr>
          <a:xfrm>
            <a:off x="347471" y="3790188"/>
            <a:ext cx="6621780" cy="932688"/>
          </a:xfrm>
          <a:prstGeom prst="rect">
            <a:avLst/>
          </a:prstGeom>
        </p:spPr>
      </p:pic>
    </p:spTree>
    <p:extLst>
      <p:ext uri="{BB962C8B-B14F-4D97-AF65-F5344CB8AC3E}">
        <p14:creationId xmlns:p14="http://schemas.microsoft.com/office/powerpoint/2010/main" val="308950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7B3A66-296E-4832-AB89-42688A7AFF9F}"/>
              </a:ext>
            </a:extLst>
          </p:cNvPr>
          <p:cNvSpPr>
            <a:spLocks noGrp="1"/>
          </p:cNvSpPr>
          <p:nvPr>
            <p:ph type="title"/>
          </p:nvPr>
        </p:nvSpPr>
        <p:spPr/>
        <p:txBody>
          <a:bodyPr>
            <a:noAutofit/>
          </a:bodyPr>
          <a:lstStyle/>
          <a:p>
            <a:r>
              <a:rPr lang="en-GB" sz="2800" b="1" dirty="0">
                <a:latin typeface="Classico"/>
              </a:rPr>
              <a:t>Types of Non-Cash Passion Assets</a:t>
            </a:r>
            <a:endParaRPr lang="en-GB" sz="2800" b="1" dirty="0"/>
          </a:p>
        </p:txBody>
      </p:sp>
      <p:sp>
        <p:nvSpPr>
          <p:cNvPr id="8" name="Text Placeholder 7">
            <a:extLst>
              <a:ext uri="{FF2B5EF4-FFF2-40B4-BE49-F238E27FC236}">
                <a16:creationId xmlns:a16="http://schemas.microsoft.com/office/drawing/2014/main" id="{E711CE5D-F2D5-43AA-8BBB-65C17910B181}"/>
              </a:ext>
            </a:extLst>
          </p:cNvPr>
          <p:cNvSpPr>
            <a:spLocks noGrp="1"/>
          </p:cNvSpPr>
          <p:nvPr>
            <p:ph type="body" sz="quarter" idx="11"/>
          </p:nvPr>
        </p:nvSpPr>
        <p:spPr>
          <a:xfrm>
            <a:off x="431802" y="1816077"/>
            <a:ext cx="2679974" cy="4485330"/>
          </a:xfrm>
        </p:spPr>
        <p:txBody>
          <a:bodyPr lIns="0" tIns="0" rIns="0" bIns="0" anchor="t"/>
          <a:lstStyle/>
          <a:p>
            <a:pPr marL="342900" indent="-342900">
              <a:buClr>
                <a:srgbClr val="FF6651"/>
              </a:buClr>
              <a:buFont typeface="Arial" panose="020B0604020202020204" pitchFamily="34" charset="0"/>
              <a:buChar char="•"/>
            </a:pPr>
            <a:r>
              <a:rPr lang="en-GB" sz="1800" cap="none" dirty="0">
                <a:solidFill>
                  <a:schemeClr val="tx1"/>
                </a:solidFill>
                <a:latin typeface="+mn-lt"/>
              </a:rPr>
              <a:t>Fine Art</a:t>
            </a:r>
            <a:endParaRPr lang="fr-FR" sz="1800" cap="none" dirty="0">
              <a:solidFill>
                <a:schemeClr val="tx1"/>
              </a:solidFill>
              <a:latin typeface="+mn-lt"/>
            </a:endParaRPr>
          </a:p>
          <a:p>
            <a:pPr marL="342900" indent="-342900">
              <a:buClr>
                <a:srgbClr val="FF6651"/>
              </a:buClr>
              <a:buFont typeface="Arial" panose="020B0604020202020204" pitchFamily="34" charset="0"/>
              <a:buChar char="•"/>
            </a:pPr>
            <a:r>
              <a:rPr lang="en-GB" sz="1800" cap="none" dirty="0">
                <a:solidFill>
                  <a:schemeClr val="tx1"/>
                </a:solidFill>
                <a:latin typeface="+mn-lt"/>
              </a:rPr>
              <a:t>Collector Cars</a:t>
            </a:r>
          </a:p>
          <a:p>
            <a:pPr marL="342900" indent="-342900">
              <a:buClr>
                <a:srgbClr val="FF6651"/>
              </a:buClr>
              <a:buFont typeface="Arial" panose="020B0604020202020204" pitchFamily="34" charset="0"/>
              <a:buChar char="•"/>
            </a:pPr>
            <a:r>
              <a:rPr lang="en-GB" sz="1800" cap="none" dirty="0">
                <a:solidFill>
                  <a:schemeClr val="tx1"/>
                </a:solidFill>
                <a:latin typeface="+mn-lt"/>
              </a:rPr>
              <a:t>Antiquities</a:t>
            </a:r>
          </a:p>
          <a:p>
            <a:pPr marL="342900" indent="-342900">
              <a:buClr>
                <a:srgbClr val="FF6651"/>
              </a:buClr>
              <a:buFont typeface="Arial" panose="020B0604020202020204" pitchFamily="34" charset="0"/>
              <a:buChar char="•"/>
            </a:pPr>
            <a:r>
              <a:rPr lang="en-GB" sz="1800" cap="none" dirty="0">
                <a:solidFill>
                  <a:schemeClr val="tx1"/>
                </a:solidFill>
                <a:latin typeface="+mn-lt"/>
              </a:rPr>
              <a:t>Firearms &amp; Armor</a:t>
            </a:r>
          </a:p>
          <a:p>
            <a:pPr marL="342900" indent="-342900">
              <a:buClr>
                <a:srgbClr val="FF6651"/>
              </a:buClr>
              <a:buFont typeface="Arial" panose="020B0604020202020204" pitchFamily="34" charset="0"/>
              <a:buChar char="•"/>
            </a:pPr>
            <a:r>
              <a:rPr lang="en-GB" sz="1800" cap="none" dirty="0">
                <a:solidFill>
                  <a:schemeClr val="tx1"/>
                </a:solidFill>
                <a:latin typeface="+mn-lt"/>
              </a:rPr>
              <a:t>Books &amp; Manuscripts</a:t>
            </a:r>
          </a:p>
          <a:p>
            <a:pPr marL="342900" indent="-342900">
              <a:buClr>
                <a:srgbClr val="FF6651"/>
              </a:buClr>
              <a:buFont typeface="Arial" panose="020B0604020202020204" pitchFamily="34" charset="0"/>
              <a:buChar char="•"/>
            </a:pPr>
            <a:r>
              <a:rPr lang="en-GB" sz="1800" cap="none" dirty="0">
                <a:solidFill>
                  <a:schemeClr val="tx1"/>
                </a:solidFill>
                <a:latin typeface="+mn-lt"/>
              </a:rPr>
              <a:t>Clocks</a:t>
            </a:r>
          </a:p>
          <a:p>
            <a:pPr marL="342900" indent="-342900">
              <a:buClr>
                <a:srgbClr val="FF6651"/>
              </a:buClr>
              <a:buFont typeface="Arial" panose="020B0604020202020204" pitchFamily="34" charset="0"/>
              <a:buChar char="•"/>
            </a:pPr>
            <a:r>
              <a:rPr lang="en-GB" sz="1800" cap="none" dirty="0">
                <a:solidFill>
                  <a:schemeClr val="tx1"/>
                </a:solidFill>
                <a:latin typeface="+mn-lt"/>
              </a:rPr>
              <a:t>Couture &amp; Accessories</a:t>
            </a:r>
          </a:p>
          <a:p>
            <a:pPr marL="342900" indent="-342900">
              <a:buClr>
                <a:srgbClr val="FF6651"/>
              </a:buClr>
              <a:buFont typeface="Arial" panose="020B0604020202020204" pitchFamily="34" charset="0"/>
              <a:buChar char="•"/>
            </a:pPr>
            <a:r>
              <a:rPr lang="en-GB" sz="1800" cap="none" dirty="0">
                <a:solidFill>
                  <a:schemeClr val="tx1"/>
                </a:solidFill>
                <a:latin typeface="+mn-lt"/>
              </a:rPr>
              <a:t>Furniture</a:t>
            </a:r>
          </a:p>
          <a:p>
            <a:pPr marL="342900" indent="-342900">
              <a:buClr>
                <a:srgbClr val="FF6651"/>
              </a:buClr>
              <a:buFont typeface="Arial" panose="020B0604020202020204" pitchFamily="34" charset="0"/>
              <a:buChar char="•"/>
            </a:pPr>
            <a:r>
              <a:rPr lang="en-GB" sz="1800" cap="none" dirty="0">
                <a:solidFill>
                  <a:schemeClr val="tx1"/>
                </a:solidFill>
                <a:latin typeface="+mn-lt"/>
              </a:rPr>
              <a:t>Instruments</a:t>
            </a:r>
          </a:p>
          <a:p>
            <a:endParaRPr lang="en-GB" sz="2000" dirty="0">
              <a:solidFill>
                <a:srgbClr val="58595B"/>
              </a:solidFill>
              <a:latin typeface="FranklinGothicURWLig"/>
            </a:endParaRPr>
          </a:p>
          <a:p>
            <a:pPr marL="285750" indent="-285750">
              <a:buChar char="•"/>
            </a:pPr>
            <a:endParaRPr lang="en-GB" sz="2000" dirty="0">
              <a:solidFill>
                <a:srgbClr val="58595B"/>
              </a:solidFill>
            </a:endParaRPr>
          </a:p>
          <a:p>
            <a:pPr marL="285750" indent="-285750">
              <a:buChar char="•"/>
            </a:pPr>
            <a:endParaRPr lang="en-GB" sz="2000" dirty="0">
              <a:solidFill>
                <a:srgbClr val="58595B"/>
              </a:solidFill>
            </a:endParaRPr>
          </a:p>
        </p:txBody>
      </p:sp>
      <p:sp>
        <p:nvSpPr>
          <p:cNvPr id="3" name="ZoneTexte 2">
            <a:extLst>
              <a:ext uri="{FF2B5EF4-FFF2-40B4-BE49-F238E27FC236}">
                <a16:creationId xmlns:a16="http://schemas.microsoft.com/office/drawing/2014/main" id="{FF2314A9-F04D-70A2-0511-F9E8706EAA8D}"/>
              </a:ext>
            </a:extLst>
          </p:cNvPr>
          <p:cNvSpPr txBox="1"/>
          <p:nvPr/>
        </p:nvSpPr>
        <p:spPr>
          <a:xfrm>
            <a:off x="3113436" y="1779313"/>
            <a:ext cx="351211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Sporting Memorabilia</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err="1">
                <a:ea typeface="+mn-lt"/>
                <a:cs typeface="+mn-lt"/>
              </a:rPr>
              <a:t>Jewelry</a:t>
            </a:r>
            <a:r>
              <a:rPr lang="en-GB" dirty="0">
                <a:ea typeface="+mn-lt"/>
                <a:cs typeface="+mn-lt"/>
              </a:rPr>
              <a:t> &amp; Watches</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Pop Culture</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Photography</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Rugs &amp; Carpets</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Silver</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Wine</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Coins &amp; Stamps</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Historical Documents</a:t>
            </a:r>
            <a:endParaRPr lang="en-US" dirty="0">
              <a:ea typeface="+mn-lt"/>
              <a:cs typeface="+mn-lt"/>
            </a:endParaRPr>
          </a:p>
          <a:p>
            <a:pPr marL="342900" indent="-342900">
              <a:lnSpc>
                <a:spcPct val="90000"/>
              </a:lnSpc>
              <a:spcAft>
                <a:spcPts val="1200"/>
              </a:spcAft>
              <a:buClr>
                <a:srgbClr val="FF6651"/>
              </a:buClr>
              <a:buFont typeface="Arial" panose="020B0604020202020204" pitchFamily="34" charset="0"/>
              <a:buChar char="•"/>
            </a:pPr>
            <a:r>
              <a:rPr lang="en-GB" dirty="0">
                <a:ea typeface="+mn-lt"/>
                <a:cs typeface="+mn-lt"/>
              </a:rPr>
              <a:t>Other Valuable Objects</a:t>
            </a:r>
            <a:endParaRPr lang="fr-FR" dirty="0"/>
          </a:p>
        </p:txBody>
      </p:sp>
      <p:sp>
        <p:nvSpPr>
          <p:cNvPr id="2" name="TextBox 1">
            <a:extLst>
              <a:ext uri="{FF2B5EF4-FFF2-40B4-BE49-F238E27FC236}">
                <a16:creationId xmlns:a16="http://schemas.microsoft.com/office/drawing/2014/main" id="{C24E151B-E098-8C72-89B0-203CC003B2A7}"/>
              </a:ext>
            </a:extLst>
          </p:cNvPr>
          <p:cNvSpPr txBox="1"/>
          <p:nvPr/>
        </p:nvSpPr>
        <p:spPr>
          <a:xfrm>
            <a:off x="371959" y="914401"/>
            <a:ext cx="56297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6651"/>
                </a:solidFill>
                <a:latin typeface="Franklin Gothic Demi Cond"/>
                <a:cs typeface="Segoe UI"/>
              </a:rPr>
              <a:t>MOST HIGH-NET-WORTH CLIENTS HAVE A PASSION THAT </a:t>
            </a:r>
            <a:br>
              <a:rPr lang="en-US">
                <a:solidFill>
                  <a:srgbClr val="FF6651"/>
                </a:solidFill>
                <a:latin typeface="Franklin Gothic Demi Cond"/>
                <a:cs typeface="Segoe UI"/>
              </a:rPr>
            </a:br>
            <a:r>
              <a:rPr lang="en-US">
                <a:solidFill>
                  <a:srgbClr val="FF6651"/>
                </a:solidFill>
                <a:latin typeface="Franklin Gothic Demi Cond"/>
                <a:cs typeface="Segoe UI"/>
              </a:rPr>
              <a:t>THEY MAKE PART OF THEIR INVESTMENT PORTFOLIOS</a:t>
            </a:r>
            <a:endParaRPr lang="en-US">
              <a:solidFill>
                <a:srgbClr val="FF6651"/>
              </a:solidFill>
              <a:latin typeface="Franklin Gothic Demi Cond"/>
            </a:endParaRPr>
          </a:p>
        </p:txBody>
      </p:sp>
      <p:pic>
        <p:nvPicPr>
          <p:cNvPr id="4" name="Picture 4" descr="A picture containing indoor&#10;&#10;Description automatically generated">
            <a:extLst>
              <a:ext uri="{FF2B5EF4-FFF2-40B4-BE49-F238E27FC236}">
                <a16:creationId xmlns:a16="http://schemas.microsoft.com/office/drawing/2014/main" id="{1CB92BC8-9C03-D0E2-3C2F-ED098B901B55}"/>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009664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909A0E22-D8F4-DB4F-AD79-9294DFF79D78}"/>
              </a:ext>
            </a:extLst>
          </p:cNvPr>
          <p:cNvSpPr>
            <a:spLocks noGrp="1"/>
          </p:cNvSpPr>
          <p:nvPr>
            <p:ph type="title"/>
          </p:nvPr>
        </p:nvSpPr>
        <p:spPr>
          <a:xfrm>
            <a:off x="431999" y="820922"/>
            <a:ext cx="7472576" cy="387798"/>
          </a:xfrm>
        </p:spPr>
        <p:txBody>
          <a:bodyPr vert="horz" lIns="91440" tIns="45720" rIns="91440" bIns="45720" rtlCol="0" anchor="b">
            <a:noAutofit/>
          </a:bodyPr>
          <a:lstStyle/>
          <a:p>
            <a:r>
              <a:rPr lang="en-US" sz="2800" b="1" dirty="0">
                <a:latin typeface="Classico" pitchFamily="50" charset="0"/>
              </a:rPr>
              <a:t>Top 5 </a:t>
            </a:r>
            <a:r>
              <a:rPr lang="en-US" sz="2800" b="1" dirty="0">
                <a:solidFill>
                  <a:srgbClr val="FF0000"/>
                </a:solidFill>
                <a:latin typeface="Classico" pitchFamily="50" charset="0"/>
              </a:rPr>
              <a:t>Mistakes</a:t>
            </a:r>
            <a:r>
              <a:rPr lang="en-US" sz="2800" b="1" dirty="0">
                <a:latin typeface="Classico" pitchFamily="50" charset="0"/>
              </a:rPr>
              <a:t> Made When Planning </a:t>
            </a:r>
            <a:br>
              <a:rPr lang="en-US" sz="2800" b="1" dirty="0">
                <a:latin typeface="Classico" pitchFamily="50" charset="0"/>
              </a:rPr>
            </a:br>
            <a:r>
              <a:rPr lang="en-US" sz="2800" b="1" dirty="0">
                <a:latin typeface="Classico" pitchFamily="50" charset="0"/>
              </a:rPr>
              <a:t>for Art and Other Collectible Assets</a:t>
            </a:r>
          </a:p>
        </p:txBody>
      </p:sp>
      <p:pic>
        <p:nvPicPr>
          <p:cNvPr id="10" name="Picture Placeholder 9">
            <a:extLst>
              <a:ext uri="{FF2B5EF4-FFF2-40B4-BE49-F238E27FC236}">
                <a16:creationId xmlns:a16="http://schemas.microsoft.com/office/drawing/2014/main" id="{984744D4-6DE9-DAA3-BFE7-FA0FDAE05C45}"/>
              </a:ext>
            </a:extLst>
          </p:cNvPr>
          <p:cNvPicPr>
            <a:picLocks noGrp="1" noChangeAspect="1"/>
          </p:cNvPicPr>
          <p:nvPr>
            <p:ph type="pic" sz="quarter" idx="49"/>
          </p:nvPr>
        </p:nvPicPr>
        <p:blipFill>
          <a:blip r:embed="rId3">
            <a:extLst>
              <a:ext uri="{28A0092B-C50C-407E-A947-70E740481C1C}">
                <a14:useLocalDpi xmlns:a14="http://schemas.microsoft.com/office/drawing/2010/main" val="0"/>
              </a:ext>
            </a:extLst>
          </a:blip>
          <a:srcRect t="11534" b="11534"/>
          <a:stretch/>
        </p:blipFill>
        <p:spPr/>
      </p:pic>
      <p:sp>
        <p:nvSpPr>
          <p:cNvPr id="6" name="Content Placeholder 2">
            <a:extLst>
              <a:ext uri="{FF2B5EF4-FFF2-40B4-BE49-F238E27FC236}">
                <a16:creationId xmlns:a16="http://schemas.microsoft.com/office/drawing/2014/main" id="{EFB6CB88-3C80-C145-BCC2-86EF46385D05}"/>
              </a:ext>
            </a:extLst>
          </p:cNvPr>
          <p:cNvSpPr txBox="1">
            <a:spLocks/>
          </p:cNvSpPr>
          <p:nvPr/>
        </p:nvSpPr>
        <p:spPr>
          <a:xfrm>
            <a:off x="171413" y="2028648"/>
            <a:ext cx="8985521" cy="54436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00000"/>
              </a:lnSpc>
              <a:spcBef>
                <a:spcPts val="0"/>
              </a:spcBef>
              <a:buAutoNum type="arabicPeriod"/>
            </a:pPr>
            <a:r>
              <a:rPr lang="en-US" sz="2800" dirty="0">
                <a:latin typeface="Franklin Gothic Book"/>
              </a:rPr>
              <a:t>Failure to Plan.</a:t>
            </a:r>
          </a:p>
          <a:p>
            <a:pPr marL="914400" lvl="1" indent="-457200">
              <a:lnSpc>
                <a:spcPct val="100000"/>
              </a:lnSpc>
              <a:spcBef>
                <a:spcPts val="0"/>
              </a:spcBef>
              <a:buAutoNum type="arabicPeriod"/>
            </a:pPr>
            <a:r>
              <a:rPr lang="en-US" sz="2800" dirty="0">
                <a:latin typeface="Franklin Gothic Book"/>
              </a:rPr>
              <a:t>Not realizing the true value.</a:t>
            </a:r>
          </a:p>
          <a:p>
            <a:pPr marL="914400" lvl="1" indent="-457200">
              <a:lnSpc>
                <a:spcPct val="100000"/>
              </a:lnSpc>
              <a:spcBef>
                <a:spcPts val="0"/>
              </a:spcBef>
              <a:buAutoNum type="arabicPeriod"/>
            </a:pPr>
            <a:r>
              <a:rPr lang="en-US" sz="2800" dirty="0">
                <a:latin typeface="Franklin Gothic Book"/>
              </a:rPr>
              <a:t>Not having conversations with heirs or beneficiaries.</a:t>
            </a:r>
          </a:p>
          <a:p>
            <a:pPr marL="914400" lvl="1" indent="-457200">
              <a:lnSpc>
                <a:spcPct val="100000"/>
              </a:lnSpc>
              <a:spcBef>
                <a:spcPts val="0"/>
              </a:spcBef>
              <a:buAutoNum type="arabicPeriod"/>
            </a:pPr>
            <a:r>
              <a:rPr lang="en-US" sz="2800" dirty="0">
                <a:latin typeface="Franklin Gothic Book"/>
              </a:rPr>
              <a:t>Not using a team of experts.</a:t>
            </a:r>
          </a:p>
          <a:p>
            <a:pPr marL="914400" lvl="1" indent="-457200">
              <a:lnSpc>
                <a:spcPct val="100000"/>
              </a:lnSpc>
              <a:spcBef>
                <a:spcPts val="0"/>
              </a:spcBef>
              <a:buAutoNum type="arabicPeriod"/>
            </a:pPr>
            <a:r>
              <a:rPr lang="en-US" sz="2800" dirty="0">
                <a:latin typeface="Franklin Gothic Book"/>
              </a:rPr>
              <a:t>Not fully discussing the potential for Charitable Giving.</a:t>
            </a:r>
          </a:p>
          <a:p>
            <a:pPr marL="0" indent="0">
              <a:buNone/>
            </a:pPr>
            <a:endParaRPr lang="en-US" sz="1600" b="1" i="1" dirty="0"/>
          </a:p>
          <a:p>
            <a:pPr marL="0"/>
            <a:endParaRPr lang="en-US" sz="1600" b="1" i="1" dirty="0"/>
          </a:p>
        </p:txBody>
      </p:sp>
    </p:spTree>
    <p:extLst>
      <p:ext uri="{BB962C8B-B14F-4D97-AF65-F5344CB8AC3E}">
        <p14:creationId xmlns:p14="http://schemas.microsoft.com/office/powerpoint/2010/main" val="3131769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F5E2-0CEC-C443-9FB2-2B8AFDB5B44D}"/>
              </a:ext>
            </a:extLst>
          </p:cNvPr>
          <p:cNvSpPr>
            <a:spLocks noGrp="1"/>
          </p:cNvSpPr>
          <p:nvPr>
            <p:ph type="title"/>
          </p:nvPr>
        </p:nvSpPr>
        <p:spPr>
          <a:xfrm>
            <a:off x="431999" y="372328"/>
            <a:ext cx="7472576" cy="387798"/>
          </a:xfrm>
        </p:spPr>
        <p:txBody>
          <a:bodyPr>
            <a:noAutofit/>
          </a:bodyPr>
          <a:lstStyle/>
          <a:p>
            <a:br>
              <a:rPr lang="en-US" sz="2400" dirty="0"/>
            </a:br>
            <a:r>
              <a:rPr lang="en-US" sz="2800" b="1" dirty="0">
                <a:latin typeface="Classico" pitchFamily="2" charset="0"/>
              </a:rPr>
              <a:t>Why Communication is Important?</a:t>
            </a:r>
            <a:br>
              <a:rPr lang="en-US" sz="2800" dirty="0">
                <a:latin typeface="Classico" pitchFamily="2" charset="0"/>
              </a:rPr>
            </a:br>
            <a:endParaRPr lang="en-US" sz="2800" dirty="0">
              <a:latin typeface="Classico" pitchFamily="2" charset="0"/>
            </a:endParaRPr>
          </a:p>
        </p:txBody>
      </p:sp>
      <p:sp>
        <p:nvSpPr>
          <p:cNvPr id="3" name="Text Placeholder 2">
            <a:extLst>
              <a:ext uri="{FF2B5EF4-FFF2-40B4-BE49-F238E27FC236}">
                <a16:creationId xmlns:a16="http://schemas.microsoft.com/office/drawing/2014/main" id="{075921BB-A150-BC47-A4D3-849BE35CAB4D}"/>
              </a:ext>
            </a:extLst>
          </p:cNvPr>
          <p:cNvSpPr>
            <a:spLocks noGrp="1"/>
          </p:cNvSpPr>
          <p:nvPr>
            <p:ph type="body" sz="quarter" idx="11"/>
          </p:nvPr>
        </p:nvSpPr>
        <p:spPr/>
        <p:txBody>
          <a:bodyPr/>
          <a:lstStyle/>
          <a:p>
            <a:r>
              <a:rPr lang="en-US" dirty="0"/>
              <a:t>Which one is…..</a:t>
            </a:r>
          </a:p>
        </p:txBody>
      </p:sp>
      <p:sp>
        <p:nvSpPr>
          <p:cNvPr id="4" name="Text Placeholder 3">
            <a:extLst>
              <a:ext uri="{FF2B5EF4-FFF2-40B4-BE49-F238E27FC236}">
                <a16:creationId xmlns:a16="http://schemas.microsoft.com/office/drawing/2014/main" id="{BE735939-B492-3D46-AD76-42FBAB9C603F}"/>
              </a:ext>
            </a:extLst>
          </p:cNvPr>
          <p:cNvSpPr>
            <a:spLocks noGrp="1"/>
          </p:cNvSpPr>
          <p:nvPr>
            <p:ph type="body" sz="quarter" idx="43"/>
          </p:nvPr>
        </p:nvSpPr>
        <p:spPr>
          <a:xfrm>
            <a:off x="2317817" y="2547883"/>
            <a:ext cx="3700813" cy="4513672"/>
          </a:xfrm>
        </p:spPr>
        <p:txBody>
          <a:bodyPr/>
          <a:lstStyle/>
          <a:p>
            <a:pPr algn="r">
              <a:spcAft>
                <a:spcPts val="600"/>
              </a:spcAft>
            </a:pPr>
            <a:endParaRPr lang="en-US" dirty="0"/>
          </a:p>
          <a:p>
            <a:pPr algn="r">
              <a:spcAft>
                <a:spcPts val="600"/>
              </a:spcAft>
            </a:pPr>
            <a:endParaRPr lang="en-US" dirty="0"/>
          </a:p>
          <a:p>
            <a:pPr algn="r">
              <a:spcAft>
                <a:spcPts val="600"/>
              </a:spcAft>
            </a:pPr>
            <a:endParaRPr lang="en-US" dirty="0"/>
          </a:p>
          <a:p>
            <a:pPr algn="r">
              <a:spcAft>
                <a:spcPts val="600"/>
              </a:spcAft>
            </a:pPr>
            <a:endParaRPr lang="en-US" dirty="0"/>
          </a:p>
          <a:p>
            <a:pPr algn="r">
              <a:spcAft>
                <a:spcPts val="600"/>
              </a:spcAft>
            </a:pPr>
            <a:endParaRPr lang="en-US" dirty="0"/>
          </a:p>
          <a:p>
            <a:pPr algn="r">
              <a:spcAft>
                <a:spcPts val="600"/>
              </a:spcAft>
            </a:pPr>
            <a:endParaRPr lang="en-US" dirty="0"/>
          </a:p>
          <a:p>
            <a:pPr algn="r">
              <a:spcAft>
                <a:spcPts val="600"/>
              </a:spcAft>
            </a:pPr>
            <a:endParaRPr lang="en-US" dirty="0"/>
          </a:p>
          <a:p>
            <a:pPr algn="r">
              <a:spcAft>
                <a:spcPts val="600"/>
              </a:spcAft>
            </a:pPr>
            <a:endParaRPr lang="en-US" dirty="0"/>
          </a:p>
          <a:p>
            <a:pPr algn="r">
              <a:spcAft>
                <a:spcPts val="600"/>
              </a:spcAft>
            </a:pPr>
            <a:endParaRPr lang="en-US" dirty="0"/>
          </a:p>
          <a:p>
            <a:pPr algn="r">
              <a:spcAft>
                <a:spcPts val="600"/>
              </a:spcAft>
            </a:pPr>
            <a:r>
              <a:rPr lang="en-US" dirty="0">
                <a:latin typeface="+mn-lt"/>
              </a:rPr>
              <a:t>Ming Dynasty jar?</a:t>
            </a:r>
          </a:p>
          <a:p>
            <a:pPr algn="r">
              <a:spcAft>
                <a:spcPts val="600"/>
              </a:spcAft>
            </a:pPr>
            <a:r>
              <a:rPr lang="en-US" dirty="0">
                <a:latin typeface="+mn-lt"/>
              </a:rPr>
              <a:t>19</a:t>
            </a:r>
            <a:r>
              <a:rPr lang="en-US" baseline="30000" dirty="0">
                <a:latin typeface="+mn-lt"/>
              </a:rPr>
              <a:t>th</a:t>
            </a:r>
            <a:r>
              <a:rPr lang="en-US" dirty="0">
                <a:latin typeface="+mn-lt"/>
              </a:rPr>
              <a:t> century European jar?</a:t>
            </a:r>
          </a:p>
          <a:p>
            <a:pPr algn="r">
              <a:spcAft>
                <a:spcPts val="600"/>
              </a:spcAft>
            </a:pPr>
            <a:r>
              <a:rPr lang="en-US" dirty="0">
                <a:latin typeface="+mn-lt"/>
              </a:rPr>
              <a:t>Pier One Import jar?</a:t>
            </a:r>
          </a:p>
          <a:p>
            <a:endParaRPr lang="en-US" dirty="0"/>
          </a:p>
        </p:txBody>
      </p:sp>
      <p:pic>
        <p:nvPicPr>
          <p:cNvPr id="6" name="Picture 5" descr="imgres.jpg">
            <a:extLst>
              <a:ext uri="{FF2B5EF4-FFF2-40B4-BE49-F238E27FC236}">
                <a16:creationId xmlns:a16="http://schemas.microsoft.com/office/drawing/2014/main" id="{5E9FBFA8-CBDC-5346-BBF6-3DD25672F4C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25453" y="10"/>
            <a:ext cx="5666547" cy="6857990"/>
          </a:xfrm>
          <a:prstGeom prst="rect">
            <a:avLst/>
          </a:prstGeom>
        </p:spPr>
      </p:pic>
      <p:pic>
        <p:nvPicPr>
          <p:cNvPr id="7" name="Picture 6">
            <a:extLst>
              <a:ext uri="{FF2B5EF4-FFF2-40B4-BE49-F238E27FC236}">
                <a16:creationId xmlns:a16="http://schemas.microsoft.com/office/drawing/2014/main" id="{4242992B-07C6-9547-9156-23C32F3BE2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136" y="1740779"/>
            <a:ext cx="3450651" cy="2053280"/>
          </a:xfrm>
          <a:prstGeom prst="rect">
            <a:avLst/>
          </a:prstGeom>
        </p:spPr>
      </p:pic>
      <p:sp>
        <p:nvSpPr>
          <p:cNvPr id="5" name="TextBox 4">
            <a:extLst>
              <a:ext uri="{FF2B5EF4-FFF2-40B4-BE49-F238E27FC236}">
                <a16:creationId xmlns:a16="http://schemas.microsoft.com/office/drawing/2014/main" id="{11D0F20B-ECE4-C840-AE58-DA7F8D5CE42E}"/>
              </a:ext>
            </a:extLst>
          </p:cNvPr>
          <p:cNvSpPr txBox="1"/>
          <p:nvPr/>
        </p:nvSpPr>
        <p:spPr>
          <a:xfrm>
            <a:off x="867688" y="3747893"/>
            <a:ext cx="4112921" cy="523220"/>
          </a:xfrm>
          <a:prstGeom prst="rect">
            <a:avLst/>
          </a:prstGeom>
          <a:noFill/>
        </p:spPr>
        <p:txBody>
          <a:bodyPr wrap="none" rtlCol="0">
            <a:spAutoFit/>
          </a:bodyPr>
          <a:lstStyle/>
          <a:p>
            <a:r>
              <a:rPr lang="en-US" sz="1400" b="0" i="0" dirty="0">
                <a:effectLst/>
              </a:rPr>
              <a:t>Rare blue-and-white bowl from China's Ming dynasty</a:t>
            </a:r>
          </a:p>
          <a:p>
            <a:r>
              <a:rPr lang="en-US" sz="1400" b="0" i="0" dirty="0">
                <a:effectLst/>
              </a:rPr>
              <a:t> purchased for $35 at garage sale.</a:t>
            </a:r>
            <a:endParaRPr lang="en-US" sz="1400" dirty="0"/>
          </a:p>
        </p:txBody>
      </p:sp>
    </p:spTree>
    <p:extLst>
      <p:ext uri="{BB962C8B-B14F-4D97-AF65-F5344CB8AC3E}">
        <p14:creationId xmlns:p14="http://schemas.microsoft.com/office/powerpoint/2010/main" val="1840883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9496-BD42-E54B-BB29-237E35AFD841}"/>
              </a:ext>
            </a:extLst>
          </p:cNvPr>
          <p:cNvSpPr>
            <a:spLocks noGrp="1"/>
          </p:cNvSpPr>
          <p:nvPr>
            <p:ph type="title"/>
          </p:nvPr>
        </p:nvSpPr>
        <p:spPr>
          <a:xfrm>
            <a:off x="0" y="-508666"/>
            <a:ext cx="12192000" cy="1328730"/>
          </a:xfrm>
        </p:spPr>
        <p:txBody>
          <a:bodyPr vert="horz" lIns="91440" tIns="45720" rIns="91440" bIns="45720" rtlCol="0" anchor="b">
            <a:normAutofit/>
          </a:bodyPr>
          <a:lstStyle/>
          <a:p>
            <a:pPr algn="ctr"/>
            <a:r>
              <a:rPr lang="en-US" sz="3600" b="1" kern="1200" dirty="0">
                <a:latin typeface="Classico" pitchFamily="50" charset="0"/>
              </a:rPr>
              <a:t>What is the true </a:t>
            </a:r>
            <a:r>
              <a:rPr lang="en-US" sz="3600" b="1" dirty="0">
                <a:latin typeface="Classico" pitchFamily="50" charset="0"/>
              </a:rPr>
              <a:t>v</a:t>
            </a:r>
            <a:r>
              <a:rPr lang="en-US" sz="3600" b="1" kern="1200" dirty="0">
                <a:latin typeface="Classico" pitchFamily="50" charset="0"/>
              </a:rPr>
              <a:t>alue of a collection?</a:t>
            </a:r>
          </a:p>
        </p:txBody>
      </p:sp>
      <p:pic>
        <p:nvPicPr>
          <p:cNvPr id="4" name="Picture 3">
            <a:extLst>
              <a:ext uri="{FF2B5EF4-FFF2-40B4-BE49-F238E27FC236}">
                <a16:creationId xmlns:a16="http://schemas.microsoft.com/office/drawing/2014/main" id="{DDE86925-40A8-954D-B872-BA717FA92C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5749645" y="1859254"/>
            <a:ext cx="5803323" cy="3890357"/>
          </a:xfrm>
          <a:prstGeom prst="rect">
            <a:avLst/>
          </a:prstGeom>
        </p:spPr>
      </p:pic>
      <p:pic>
        <p:nvPicPr>
          <p:cNvPr id="3" name="Image 20" descr="Une image contenant texte, tissu, plusieurs, famille&#10;&#10;Description générée automatiquement">
            <a:extLst>
              <a:ext uri="{FF2B5EF4-FFF2-40B4-BE49-F238E27FC236}">
                <a16:creationId xmlns:a16="http://schemas.microsoft.com/office/drawing/2014/main" id="{2FB55A1C-98AC-EA37-FE04-CC1F7E5F6B6F}"/>
              </a:ext>
            </a:extLst>
          </p:cNvPr>
          <p:cNvPicPr>
            <a:picLocks noChangeAspect="1"/>
          </p:cNvPicPr>
          <p:nvPr/>
        </p:nvPicPr>
        <p:blipFill>
          <a:blip r:embed="rId4"/>
          <a:stretch>
            <a:fillRect/>
          </a:stretch>
        </p:blipFill>
        <p:spPr>
          <a:xfrm>
            <a:off x="234026" y="1108389"/>
            <a:ext cx="2973737" cy="2924881"/>
          </a:xfrm>
          <a:prstGeom prst="rect">
            <a:avLst/>
          </a:prstGeom>
        </p:spPr>
      </p:pic>
      <p:pic>
        <p:nvPicPr>
          <p:cNvPr id="5" name="Image 21" descr="Une image contenant voiture, plafond, intérieur, plusieurs&#10;&#10;Description générée automatiquement">
            <a:extLst>
              <a:ext uri="{FF2B5EF4-FFF2-40B4-BE49-F238E27FC236}">
                <a16:creationId xmlns:a16="http://schemas.microsoft.com/office/drawing/2014/main" id="{7FDD33A7-68E0-60BA-7F2E-8EE2C4C4CDD9}"/>
              </a:ext>
            </a:extLst>
          </p:cNvPr>
          <p:cNvPicPr>
            <a:picLocks noChangeAspect="1"/>
          </p:cNvPicPr>
          <p:nvPr/>
        </p:nvPicPr>
        <p:blipFill>
          <a:blip r:embed="rId5"/>
          <a:stretch>
            <a:fillRect/>
          </a:stretch>
        </p:blipFill>
        <p:spPr>
          <a:xfrm>
            <a:off x="232806" y="4177708"/>
            <a:ext cx="2978450" cy="2924880"/>
          </a:xfrm>
          <a:prstGeom prst="rect">
            <a:avLst/>
          </a:prstGeom>
        </p:spPr>
      </p:pic>
      <p:pic>
        <p:nvPicPr>
          <p:cNvPr id="6" name="Image 22" descr="Une image contenant montre&#10;&#10;Description générée automatiquement">
            <a:extLst>
              <a:ext uri="{FF2B5EF4-FFF2-40B4-BE49-F238E27FC236}">
                <a16:creationId xmlns:a16="http://schemas.microsoft.com/office/drawing/2014/main" id="{D866E04A-6EBF-2BA0-15F7-F6D3924B2E86}"/>
              </a:ext>
            </a:extLst>
          </p:cNvPr>
          <p:cNvPicPr>
            <a:picLocks noChangeAspect="1"/>
          </p:cNvPicPr>
          <p:nvPr/>
        </p:nvPicPr>
        <p:blipFill>
          <a:blip r:embed="rId6"/>
          <a:stretch>
            <a:fillRect/>
          </a:stretch>
        </p:blipFill>
        <p:spPr>
          <a:xfrm>
            <a:off x="3271746" y="4165162"/>
            <a:ext cx="2477899" cy="2939881"/>
          </a:xfrm>
          <a:prstGeom prst="rect">
            <a:avLst/>
          </a:prstGeom>
        </p:spPr>
      </p:pic>
      <p:pic>
        <p:nvPicPr>
          <p:cNvPr id="8" name="Image 23" descr="Une image contenant accessoire&#10;&#10;Description générée automatiquement">
            <a:extLst>
              <a:ext uri="{FF2B5EF4-FFF2-40B4-BE49-F238E27FC236}">
                <a16:creationId xmlns:a16="http://schemas.microsoft.com/office/drawing/2014/main" id="{1D7CE4F2-00FC-38DC-4388-D40E3A2FA5B2}"/>
              </a:ext>
            </a:extLst>
          </p:cNvPr>
          <p:cNvPicPr>
            <a:picLocks noChangeAspect="1"/>
          </p:cNvPicPr>
          <p:nvPr/>
        </p:nvPicPr>
        <p:blipFill>
          <a:blip r:embed="rId7"/>
          <a:stretch>
            <a:fillRect/>
          </a:stretch>
        </p:blipFill>
        <p:spPr>
          <a:xfrm>
            <a:off x="3274783" y="1109604"/>
            <a:ext cx="2473185" cy="2928310"/>
          </a:xfrm>
          <a:prstGeom prst="rect">
            <a:avLst/>
          </a:prstGeom>
        </p:spPr>
      </p:pic>
    </p:spTree>
    <p:extLst>
      <p:ext uri="{BB962C8B-B14F-4D97-AF65-F5344CB8AC3E}">
        <p14:creationId xmlns:p14="http://schemas.microsoft.com/office/powerpoint/2010/main" val="2354847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FAC2-8451-1DE8-7591-4014D886A477}"/>
              </a:ext>
            </a:extLst>
          </p:cNvPr>
          <p:cNvSpPr>
            <a:spLocks noGrp="1"/>
          </p:cNvSpPr>
          <p:nvPr>
            <p:ph type="title"/>
          </p:nvPr>
        </p:nvSpPr>
        <p:spPr>
          <a:xfrm>
            <a:off x="735106" y="365125"/>
            <a:ext cx="10954870" cy="1325563"/>
          </a:xfrm>
        </p:spPr>
        <p:txBody>
          <a:bodyPr>
            <a:normAutofit/>
          </a:bodyPr>
          <a:lstStyle/>
          <a:p>
            <a:r>
              <a:rPr lang="en-US" sz="3200" b="1" dirty="0">
                <a:latin typeface="Classico"/>
              </a:rPr>
              <a:t>Sales in the Global Art, Jewelry, &amp; Collectible Market 2009-2023</a:t>
            </a:r>
            <a:endParaRPr lang="en-US" sz="3200" dirty="0"/>
          </a:p>
        </p:txBody>
      </p:sp>
      <p:pic>
        <p:nvPicPr>
          <p:cNvPr id="6" name="Picture 5" descr="A screenshot of a computer&#10;&#10;Description automatically generated">
            <a:extLst>
              <a:ext uri="{FF2B5EF4-FFF2-40B4-BE49-F238E27FC236}">
                <a16:creationId xmlns:a16="http://schemas.microsoft.com/office/drawing/2014/main" id="{7DAA0ADD-19B0-2DDA-96C9-DF4E0CE9B9C7}"/>
              </a:ext>
            </a:extLst>
          </p:cNvPr>
          <p:cNvPicPr>
            <a:picLocks noChangeAspect="1"/>
          </p:cNvPicPr>
          <p:nvPr/>
        </p:nvPicPr>
        <p:blipFill rotWithShape="1">
          <a:blip r:embed="rId3">
            <a:extLst>
              <a:ext uri="{28A0092B-C50C-407E-A947-70E740481C1C}">
                <a14:useLocalDpi xmlns:a14="http://schemas.microsoft.com/office/drawing/2010/main" val="0"/>
              </a:ext>
            </a:extLst>
          </a:blip>
          <a:srcRect l="29118" t="37906" r="11912" b="1"/>
          <a:stretch/>
        </p:blipFill>
        <p:spPr>
          <a:xfrm>
            <a:off x="1615454" y="1480205"/>
            <a:ext cx="8961091" cy="5012670"/>
          </a:xfrm>
          <a:prstGeom prst="rect">
            <a:avLst/>
          </a:prstGeom>
        </p:spPr>
      </p:pic>
    </p:spTree>
    <p:extLst>
      <p:ext uri="{BB962C8B-B14F-4D97-AF65-F5344CB8AC3E}">
        <p14:creationId xmlns:p14="http://schemas.microsoft.com/office/powerpoint/2010/main" val="4164468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72D404-0C70-4B92-8B18-C593D5691544}"/>
              </a:ext>
            </a:extLst>
          </p:cNvPr>
          <p:cNvSpPr>
            <a:spLocks noGrp="1"/>
          </p:cNvSpPr>
          <p:nvPr>
            <p:ph type="title"/>
          </p:nvPr>
        </p:nvSpPr>
        <p:spPr>
          <a:xfrm>
            <a:off x="410600" y="-151307"/>
            <a:ext cx="10382905" cy="1325563"/>
          </a:xfrm>
        </p:spPr>
        <p:txBody>
          <a:bodyPr>
            <a:normAutofit/>
          </a:bodyPr>
          <a:lstStyle/>
          <a:p>
            <a:r>
              <a:rPr lang="en-GB" sz="3600" b="1" dirty="0">
                <a:latin typeface="Classico"/>
              </a:rPr>
              <a:t>What’s Hot in the Art Market?</a:t>
            </a:r>
            <a:endParaRPr lang="en-GB" sz="3600" b="1" dirty="0"/>
          </a:p>
        </p:txBody>
      </p:sp>
      <p:sp>
        <p:nvSpPr>
          <p:cNvPr id="2" name="TextBox 2">
            <a:extLst>
              <a:ext uri="{FF2B5EF4-FFF2-40B4-BE49-F238E27FC236}">
                <a16:creationId xmlns:a16="http://schemas.microsoft.com/office/drawing/2014/main" id="{CF07FFA1-AB19-BDD2-86FB-4C81323C0095}"/>
              </a:ext>
            </a:extLst>
          </p:cNvPr>
          <p:cNvSpPr txBox="1"/>
          <p:nvPr/>
        </p:nvSpPr>
        <p:spPr>
          <a:xfrm>
            <a:off x="974684" y="1483579"/>
            <a:ext cx="145905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FF6651"/>
                </a:solidFill>
                <a:latin typeface="Franklin Gothic Demi Cond"/>
              </a:rPr>
              <a:t>BLUE CHIP</a:t>
            </a:r>
          </a:p>
        </p:txBody>
      </p:sp>
      <p:sp>
        <p:nvSpPr>
          <p:cNvPr id="3" name="TextBox 4">
            <a:extLst>
              <a:ext uri="{FF2B5EF4-FFF2-40B4-BE49-F238E27FC236}">
                <a16:creationId xmlns:a16="http://schemas.microsoft.com/office/drawing/2014/main" id="{194276DA-D064-735E-5033-6885199EB612}"/>
              </a:ext>
            </a:extLst>
          </p:cNvPr>
          <p:cNvSpPr txBox="1"/>
          <p:nvPr/>
        </p:nvSpPr>
        <p:spPr>
          <a:xfrm>
            <a:off x="8725374" y="5104260"/>
            <a:ext cx="2593131" cy="81560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latin typeface="Franklin Gothic Demi Cond"/>
              </a:rPr>
              <a:t>Kerry James Marshall</a:t>
            </a:r>
            <a:endParaRPr lang="fr-FR" dirty="0"/>
          </a:p>
          <a:p>
            <a:pPr algn="just"/>
            <a:r>
              <a:rPr lang="en-US" sz="1200" dirty="0">
                <a:latin typeface="FranklinGothicURWLig"/>
              </a:rPr>
              <a:t>Vignette #6</a:t>
            </a:r>
          </a:p>
          <a:p>
            <a:pPr algn="just"/>
            <a:r>
              <a:rPr lang="en-US" sz="1200" dirty="0">
                <a:latin typeface="FranklinGothicURWLig"/>
              </a:rPr>
              <a:t>Sold at Sotheby’s for </a:t>
            </a:r>
            <a:r>
              <a:rPr lang="en-US" sz="1200" b="0" i="0" dirty="0">
                <a:effectLst/>
                <a:highlight>
                  <a:srgbClr val="FFFFFF"/>
                </a:highlight>
                <a:latin typeface="Silka"/>
              </a:rPr>
              <a:t> $7.48 million</a:t>
            </a:r>
            <a:endParaRPr lang="en-US" sz="1200" dirty="0">
              <a:latin typeface="FranklinGothicURWLig"/>
            </a:endParaRPr>
          </a:p>
          <a:p>
            <a:pPr algn="just"/>
            <a:endParaRPr lang="en-US" sz="1100" dirty="0">
              <a:solidFill>
                <a:srgbClr val="58595B"/>
              </a:solidFill>
              <a:latin typeface="FranklinGothicURWLig"/>
              <a:cs typeface="Calibri"/>
            </a:endParaRPr>
          </a:p>
        </p:txBody>
      </p:sp>
      <p:sp>
        <p:nvSpPr>
          <p:cNvPr id="5" name="TextBox 7">
            <a:extLst>
              <a:ext uri="{FF2B5EF4-FFF2-40B4-BE49-F238E27FC236}">
                <a16:creationId xmlns:a16="http://schemas.microsoft.com/office/drawing/2014/main" id="{0F491426-3B8E-75DE-9CD1-458EFFC0F116}"/>
              </a:ext>
            </a:extLst>
          </p:cNvPr>
          <p:cNvSpPr txBox="1"/>
          <p:nvPr/>
        </p:nvSpPr>
        <p:spPr>
          <a:xfrm>
            <a:off x="8825371" y="1478933"/>
            <a:ext cx="2406493"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FF6651"/>
                </a:solidFill>
                <a:latin typeface="Franklin Gothic Demi Cond"/>
              </a:rPr>
              <a:t>ARTISTS OF COLOR</a:t>
            </a:r>
          </a:p>
        </p:txBody>
      </p:sp>
      <p:sp>
        <p:nvSpPr>
          <p:cNvPr id="9" name="TextBox 9">
            <a:extLst>
              <a:ext uri="{FF2B5EF4-FFF2-40B4-BE49-F238E27FC236}">
                <a16:creationId xmlns:a16="http://schemas.microsoft.com/office/drawing/2014/main" id="{63750268-9B15-5ABA-3D97-BA31DC5992F9}"/>
              </a:ext>
            </a:extLst>
          </p:cNvPr>
          <p:cNvSpPr txBox="1"/>
          <p:nvPr/>
        </p:nvSpPr>
        <p:spPr>
          <a:xfrm>
            <a:off x="512699" y="5063445"/>
            <a:ext cx="3007723"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effectLst/>
                <a:latin typeface="Franklin Gothic Demi Cond"/>
                <a:cs typeface="Calibri"/>
              </a:rPr>
              <a:t>Clau</a:t>
            </a:r>
            <a:r>
              <a:rPr lang="en-US" sz="1200" dirty="0">
                <a:latin typeface="Franklin Gothic Demi Cond"/>
                <a:cs typeface="Calibri"/>
              </a:rPr>
              <a:t>de Monet</a:t>
            </a:r>
            <a:endParaRPr lang="en-US" sz="1200" b="0" i="0" dirty="0">
              <a:effectLst/>
              <a:latin typeface="Franklin Gothic Demi Cond"/>
              <a:cs typeface="Calibri"/>
            </a:endParaRPr>
          </a:p>
          <a:p>
            <a:r>
              <a:rPr lang="en-US" sz="1200" b="0" i="0" dirty="0" err="1">
                <a:effectLst/>
                <a:highlight>
                  <a:srgbClr val="FFFFFF"/>
                </a:highlight>
                <a:latin typeface="Calibri" panose="020F0502020204030204" pitchFamily="34" charset="0"/>
                <a:cs typeface="Calibri" panose="020F0502020204030204" pitchFamily="34" charset="0"/>
              </a:rPr>
              <a:t>Meules</a:t>
            </a:r>
            <a:r>
              <a:rPr lang="en-US" sz="1200" b="0" i="0" dirty="0">
                <a:effectLst/>
                <a:highlight>
                  <a:srgbClr val="FFFFFF"/>
                </a:highlight>
                <a:latin typeface="Calibri" panose="020F0502020204030204" pitchFamily="34" charset="0"/>
                <a:cs typeface="Calibri" panose="020F0502020204030204" pitchFamily="34" charset="0"/>
              </a:rPr>
              <a:t> à Giverny (1893)</a:t>
            </a:r>
          </a:p>
          <a:p>
            <a:r>
              <a:rPr lang="en-US" sz="1200" dirty="0">
                <a:latin typeface="Calibri" panose="020F0502020204030204" pitchFamily="34" charset="0"/>
                <a:cs typeface="Calibri" panose="020F0502020204030204" pitchFamily="34" charset="0"/>
              </a:rPr>
              <a:t>Sold at Sotheby’s for $34.8 million </a:t>
            </a:r>
            <a:br>
              <a:rPr lang="en-US" sz="1200" b="0" i="0" dirty="0">
                <a:solidFill>
                  <a:srgbClr val="000000"/>
                </a:solidFill>
                <a:effectLst/>
              </a:rPr>
            </a:br>
            <a:endParaRPr lang="en-US" sz="1200" b="0" i="0" dirty="0">
              <a:solidFill>
                <a:srgbClr val="58595B"/>
              </a:solidFill>
              <a:effectLst/>
              <a:latin typeface="FranklinGothicURWLig"/>
              <a:cs typeface="Calibri"/>
            </a:endParaRPr>
          </a:p>
        </p:txBody>
      </p:sp>
      <p:sp>
        <p:nvSpPr>
          <p:cNvPr id="12" name="TextBox 8">
            <a:extLst>
              <a:ext uri="{FF2B5EF4-FFF2-40B4-BE49-F238E27FC236}">
                <a16:creationId xmlns:a16="http://schemas.microsoft.com/office/drawing/2014/main" id="{051E007B-6E3A-26F1-E51E-2228A39EA9BF}"/>
              </a:ext>
            </a:extLst>
          </p:cNvPr>
          <p:cNvSpPr txBox="1"/>
          <p:nvPr/>
        </p:nvSpPr>
        <p:spPr>
          <a:xfrm>
            <a:off x="4795425" y="1479333"/>
            <a:ext cx="2174763"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FF6651"/>
                </a:solidFill>
                <a:latin typeface="Franklin Gothic Demi Cond"/>
              </a:rPr>
              <a:t>FEMALE ARTISTS</a:t>
            </a:r>
          </a:p>
        </p:txBody>
      </p:sp>
      <p:sp>
        <p:nvSpPr>
          <p:cNvPr id="13" name="TextBox 11">
            <a:extLst>
              <a:ext uri="{FF2B5EF4-FFF2-40B4-BE49-F238E27FC236}">
                <a16:creationId xmlns:a16="http://schemas.microsoft.com/office/drawing/2014/main" id="{85789C2F-DFFC-F2AE-0FEF-DDEDF7D9A0F5}"/>
              </a:ext>
            </a:extLst>
          </p:cNvPr>
          <p:cNvSpPr txBox="1"/>
          <p:nvPr/>
        </p:nvSpPr>
        <p:spPr>
          <a:xfrm>
            <a:off x="4898058" y="5048179"/>
            <a:ext cx="2395883" cy="100027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latin typeface="Franklin Gothic Demi Cond"/>
              </a:rPr>
              <a:t>Georgia O’Keeffe</a:t>
            </a:r>
            <a:endParaRPr lang="fr-FR" dirty="0"/>
          </a:p>
          <a:p>
            <a:pPr algn="just"/>
            <a:r>
              <a:rPr lang="en-US" sz="1200" i="1" dirty="0">
                <a:latin typeface="Calibri" panose="020F0502020204030204" pitchFamily="34" charset="0"/>
                <a:cs typeface="Calibri" panose="020F0502020204030204" pitchFamily="34" charset="0"/>
              </a:rPr>
              <a:t>Red Poppy (1928)</a:t>
            </a:r>
            <a:endParaRPr lang="en-US" sz="1200" dirty="0">
              <a:latin typeface="Calibri" panose="020F0502020204030204" pitchFamily="34" charset="0"/>
              <a:cs typeface="Calibri" panose="020F0502020204030204" pitchFamily="34" charset="0"/>
            </a:endParaRPr>
          </a:p>
          <a:p>
            <a:pPr algn="just"/>
            <a:r>
              <a:rPr lang="en-US" sz="1200" dirty="0">
                <a:latin typeface="Calibri" panose="020F0502020204030204" pitchFamily="34" charset="0"/>
                <a:cs typeface="Calibri" panose="020F0502020204030204" pitchFamily="34" charset="0"/>
              </a:rPr>
              <a:t>Sold at Christies  for $16.5 million</a:t>
            </a:r>
          </a:p>
          <a:p>
            <a:pPr algn="just"/>
            <a:endParaRPr lang="en-US" sz="1200" dirty="0">
              <a:solidFill>
                <a:srgbClr val="58595B"/>
              </a:solidFill>
              <a:latin typeface="Calibri" panose="020F0502020204030204" pitchFamily="34" charset="0"/>
              <a:cs typeface="Calibri" panose="020F0502020204030204" pitchFamily="34" charset="0"/>
            </a:endParaRPr>
          </a:p>
          <a:p>
            <a:pPr algn="just"/>
            <a:endParaRPr lang="en-US" sz="1100" dirty="0">
              <a:solidFill>
                <a:srgbClr val="58595B"/>
              </a:solidFill>
              <a:latin typeface="FranklinGothicURWLig"/>
            </a:endParaRPr>
          </a:p>
        </p:txBody>
      </p:sp>
      <p:pic>
        <p:nvPicPr>
          <p:cNvPr id="1026" name="Picture 2" descr="View 1. Thumbnail of Lot 11. Meules à Giverny .">
            <a:extLst>
              <a:ext uri="{FF2B5EF4-FFF2-40B4-BE49-F238E27FC236}">
                <a16:creationId xmlns:a16="http://schemas.microsoft.com/office/drawing/2014/main" id="{B7ED3279-1F59-16D7-D25A-23B937F20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99" y="2611460"/>
            <a:ext cx="2838028" cy="1835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gnette #6 by Kerry James Marshall sold for $7.48m.&#10;Image courtesy of Sotheby's">
            <a:extLst>
              <a:ext uri="{FF2B5EF4-FFF2-40B4-BE49-F238E27FC236}">
                <a16:creationId xmlns:a16="http://schemas.microsoft.com/office/drawing/2014/main" id="{0E53B3BE-7A93-1230-8F7E-5ABB1A145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9607" y="2140917"/>
            <a:ext cx="2238127" cy="26381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Keeffe Among Highlights of Christie's Auction—And More">
            <a:extLst>
              <a:ext uri="{FF2B5EF4-FFF2-40B4-BE49-F238E27FC236}">
                <a16:creationId xmlns:a16="http://schemas.microsoft.com/office/drawing/2014/main" id="{86742541-3A66-77D6-16C7-CCA6118E5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058" y="2209501"/>
            <a:ext cx="2065599" cy="250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41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2FBC-7B52-D443-B7BA-CFDCBCE26030}"/>
              </a:ext>
            </a:extLst>
          </p:cNvPr>
          <p:cNvSpPr>
            <a:spLocks noGrp="1"/>
          </p:cNvSpPr>
          <p:nvPr>
            <p:ph type="title"/>
          </p:nvPr>
        </p:nvSpPr>
        <p:spPr>
          <a:xfrm>
            <a:off x="431801" y="-119142"/>
            <a:ext cx="10515600" cy="1325563"/>
          </a:xfrm>
        </p:spPr>
        <p:txBody>
          <a:bodyPr>
            <a:normAutofit/>
          </a:bodyPr>
          <a:lstStyle/>
          <a:p>
            <a:r>
              <a:rPr lang="en-US" sz="2800" b="1" dirty="0">
                <a:latin typeface="Classico" pitchFamily="2" charset="0"/>
              </a:rPr>
              <a:t>What’s Hot in the Jewelry Market?</a:t>
            </a:r>
            <a:endParaRPr lang="en-US" sz="2800" dirty="0"/>
          </a:p>
        </p:txBody>
      </p:sp>
      <p:sp>
        <p:nvSpPr>
          <p:cNvPr id="3" name="Text Placeholder 2">
            <a:extLst>
              <a:ext uri="{FF2B5EF4-FFF2-40B4-BE49-F238E27FC236}">
                <a16:creationId xmlns:a16="http://schemas.microsoft.com/office/drawing/2014/main" id="{3EA8CD37-0FB7-B240-A66C-2E110C7E4AF3}"/>
              </a:ext>
            </a:extLst>
          </p:cNvPr>
          <p:cNvSpPr>
            <a:spLocks noGrp="1"/>
          </p:cNvSpPr>
          <p:nvPr>
            <p:ph type="body" sz="quarter" idx="11"/>
          </p:nvPr>
        </p:nvSpPr>
        <p:spPr/>
        <p:txBody>
          <a:bodyPr/>
          <a:lstStyle/>
          <a:p>
            <a:r>
              <a:rPr lang="en-US" dirty="0"/>
              <a:t>Three areas of strength</a:t>
            </a:r>
          </a:p>
        </p:txBody>
      </p:sp>
      <p:pic>
        <p:nvPicPr>
          <p:cNvPr id="6" name="Picture 5">
            <a:extLst>
              <a:ext uri="{FF2B5EF4-FFF2-40B4-BE49-F238E27FC236}">
                <a16:creationId xmlns:a16="http://schemas.microsoft.com/office/drawing/2014/main" id="{8911E30F-7C49-2F48-83DE-65C06753C4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663" y="2328063"/>
            <a:ext cx="1313567" cy="1512224"/>
          </a:xfrm>
          <a:prstGeom prst="rect">
            <a:avLst/>
          </a:prstGeom>
        </p:spPr>
      </p:pic>
      <p:sp>
        <p:nvSpPr>
          <p:cNvPr id="7" name="TextBox 6">
            <a:extLst>
              <a:ext uri="{FF2B5EF4-FFF2-40B4-BE49-F238E27FC236}">
                <a16:creationId xmlns:a16="http://schemas.microsoft.com/office/drawing/2014/main" id="{CAE058A8-4DF1-2048-A430-4DD02D523096}"/>
              </a:ext>
            </a:extLst>
          </p:cNvPr>
          <p:cNvSpPr txBox="1"/>
          <p:nvPr/>
        </p:nvSpPr>
        <p:spPr>
          <a:xfrm>
            <a:off x="190403" y="1698688"/>
            <a:ext cx="3471409" cy="4524315"/>
          </a:xfrm>
          <a:prstGeom prst="rect">
            <a:avLst/>
          </a:prstGeom>
          <a:noFill/>
        </p:spPr>
        <p:txBody>
          <a:bodyPr wrap="square">
            <a:spAutoFit/>
          </a:bodyPr>
          <a:lstStyle/>
          <a:p>
            <a:r>
              <a:rPr lang="en-US" sz="2000" b="1" dirty="0">
                <a:solidFill>
                  <a:srgbClr val="D64518"/>
                </a:solidFill>
              </a:rPr>
              <a:t>        Colored Diamonds </a:t>
            </a:r>
          </a:p>
          <a:p>
            <a:pPr marL="285750" indent="-285750">
              <a:buFont typeface="Arial" panose="020B0604020202020204" pitchFamily="34" charset="0"/>
              <a:buChar char="•"/>
            </a:pPr>
            <a:endParaRPr lang="en-US" sz="2000" b="1" dirty="0">
              <a:solidFill>
                <a:srgbClr val="222221"/>
              </a:solidFill>
            </a:endParaRPr>
          </a:p>
          <a:p>
            <a:pPr marL="285750" indent="-285750">
              <a:buFont typeface="Arial" panose="020B0604020202020204" pitchFamily="34" charset="0"/>
              <a:buChar char="•"/>
            </a:pPr>
            <a:endParaRPr lang="en-US" sz="2000" b="1" dirty="0">
              <a:solidFill>
                <a:srgbClr val="222221"/>
              </a:solidFill>
            </a:endParaRPr>
          </a:p>
          <a:p>
            <a:pPr marL="285750" indent="-285750">
              <a:buFont typeface="Arial" panose="020B0604020202020204" pitchFamily="34" charset="0"/>
              <a:buChar char="•"/>
            </a:pPr>
            <a:endParaRPr lang="en-US" sz="2000" b="1" dirty="0">
              <a:solidFill>
                <a:srgbClr val="222221"/>
              </a:solidFill>
            </a:endParaRPr>
          </a:p>
          <a:p>
            <a:pPr marL="285750" indent="-285750">
              <a:buFont typeface="Arial" panose="020B0604020202020204" pitchFamily="34" charset="0"/>
              <a:buChar char="•"/>
            </a:pPr>
            <a:endParaRPr lang="en-US" sz="2000" b="1" dirty="0">
              <a:solidFill>
                <a:srgbClr val="222221"/>
              </a:solidFill>
            </a:endParaRPr>
          </a:p>
          <a:p>
            <a:pPr marL="285750" indent="-285750">
              <a:buFont typeface="Arial" panose="020B0604020202020204" pitchFamily="34" charset="0"/>
              <a:buChar char="•"/>
            </a:pPr>
            <a:endParaRPr lang="en-US" sz="2000" b="1" dirty="0">
              <a:solidFill>
                <a:srgbClr val="222221"/>
              </a:solidFill>
            </a:endParaRPr>
          </a:p>
          <a:p>
            <a:pPr marL="285750" indent="-285750">
              <a:buFont typeface="Arial" panose="020B0604020202020204" pitchFamily="34" charset="0"/>
              <a:buChar char="•"/>
            </a:pPr>
            <a:endParaRPr lang="en-US" sz="2000" b="1" dirty="0">
              <a:solidFill>
                <a:srgbClr val="222221"/>
              </a:solidFill>
            </a:endParaRPr>
          </a:p>
          <a:p>
            <a:endParaRPr lang="en-US" sz="1200" dirty="0">
              <a:solidFill>
                <a:srgbClr val="222221"/>
              </a:solidFill>
              <a:latin typeface="Calibri" panose="020F0502020204030204" pitchFamily="34" charset="0"/>
              <a:cs typeface="Calibri" panose="020F0502020204030204" pitchFamily="34" charset="0"/>
            </a:endParaRPr>
          </a:p>
          <a:p>
            <a:endParaRPr lang="en-US" sz="1200" dirty="0">
              <a:solidFill>
                <a:srgbClr val="222221"/>
              </a:solidFill>
              <a:latin typeface="Calibri" panose="020F0502020204030204" pitchFamily="34" charset="0"/>
              <a:cs typeface="Calibri" panose="020F0502020204030204" pitchFamily="34" charset="0"/>
            </a:endParaRPr>
          </a:p>
          <a:p>
            <a:r>
              <a:rPr lang="en-US" sz="1200" dirty="0">
                <a:solidFill>
                  <a:srgbClr val="222221"/>
                </a:solidFill>
                <a:latin typeface="Calibri" panose="020F0502020204030204" pitchFamily="34" charset="0"/>
                <a:cs typeface="Calibri" panose="020F0502020204030204" pitchFamily="34" charset="0"/>
              </a:rPr>
              <a:t>T</a:t>
            </a:r>
            <a:r>
              <a:rPr lang="en-US" sz="1200" b="0" i="0" dirty="0">
                <a:solidFill>
                  <a:srgbClr val="222221"/>
                </a:solidFill>
                <a:effectLst/>
                <a:latin typeface="Calibri" panose="020F0502020204030204" pitchFamily="34" charset="0"/>
                <a:cs typeface="Calibri" panose="020F0502020204030204" pitchFamily="34" charset="0"/>
              </a:rPr>
              <a:t>he market value of fancy-colored diamonds has typically increased 9-12% annually in recent years</a:t>
            </a:r>
            <a:r>
              <a:rPr lang="en-US" sz="1200" dirty="0">
                <a:solidFill>
                  <a:srgbClr val="22222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2000" dirty="0">
              <a:solidFill>
                <a:srgbClr val="222221"/>
              </a:solidFill>
            </a:endParaRPr>
          </a:p>
          <a:p>
            <a:endParaRPr lang="en-US" sz="2000" dirty="0">
              <a:solidFill>
                <a:srgbClr val="222221"/>
              </a:solidFill>
              <a:latin typeface="Franklin Gothic Medium" panose="020B0603020102020204" pitchFamily="34" charset="0"/>
            </a:endParaRPr>
          </a:p>
          <a:p>
            <a:pPr marL="285750" indent="-285750">
              <a:buFont typeface="Arial" panose="020B0604020202020204" pitchFamily="34" charset="0"/>
              <a:buChar char="•"/>
            </a:pPr>
            <a:endParaRPr lang="en-US" sz="2000" dirty="0">
              <a:solidFill>
                <a:srgbClr val="222221"/>
              </a:solidFill>
              <a:latin typeface="Franklin Gothic Medium" panose="020B0603020102020204" pitchFamily="34" charset="0"/>
            </a:endParaRPr>
          </a:p>
          <a:p>
            <a:pPr marL="742950" lvl="1" indent="-285750">
              <a:buFont typeface="Arial" panose="020B0604020202020204" pitchFamily="34" charset="0"/>
              <a:buChar char="•"/>
            </a:pPr>
            <a:endParaRPr lang="en-US" sz="2000" b="0" i="0" dirty="0">
              <a:solidFill>
                <a:srgbClr val="222221"/>
              </a:solidFill>
              <a:effectLst/>
              <a:latin typeface="Franklin Gothic Medium" panose="020B0603020102020204" pitchFamily="34" charset="0"/>
            </a:endParaRPr>
          </a:p>
          <a:p>
            <a:endParaRPr lang="en-US" sz="2000" b="0" i="0" dirty="0">
              <a:solidFill>
                <a:srgbClr val="222221"/>
              </a:solidFill>
              <a:effectLst/>
              <a:latin typeface="Franklin Gothic Medium" panose="020B0603020102020204" pitchFamily="34" charset="0"/>
            </a:endParaRPr>
          </a:p>
        </p:txBody>
      </p:sp>
      <p:pic>
        <p:nvPicPr>
          <p:cNvPr id="11" name="Picture 10">
            <a:extLst>
              <a:ext uri="{FF2B5EF4-FFF2-40B4-BE49-F238E27FC236}">
                <a16:creationId xmlns:a16="http://schemas.microsoft.com/office/drawing/2014/main" id="{85961641-9479-FE49-BF8A-1FA3ED229B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9438" y="2395281"/>
            <a:ext cx="1313567" cy="1313567"/>
          </a:xfrm>
          <a:prstGeom prst="rect">
            <a:avLst/>
          </a:prstGeom>
        </p:spPr>
      </p:pic>
      <p:pic>
        <p:nvPicPr>
          <p:cNvPr id="13" name="Picture 12">
            <a:extLst>
              <a:ext uri="{FF2B5EF4-FFF2-40B4-BE49-F238E27FC236}">
                <a16:creationId xmlns:a16="http://schemas.microsoft.com/office/drawing/2014/main" id="{F6D024E3-D14B-D048-8A30-3576530A58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1354" y="2070664"/>
            <a:ext cx="1313567" cy="1638184"/>
          </a:xfrm>
          <a:prstGeom prst="rect">
            <a:avLst/>
          </a:prstGeom>
        </p:spPr>
      </p:pic>
      <p:sp>
        <p:nvSpPr>
          <p:cNvPr id="5" name="TextBox 4">
            <a:extLst>
              <a:ext uri="{FF2B5EF4-FFF2-40B4-BE49-F238E27FC236}">
                <a16:creationId xmlns:a16="http://schemas.microsoft.com/office/drawing/2014/main" id="{CFD01088-725D-E0D9-F909-4ADD8D41F2AD}"/>
              </a:ext>
            </a:extLst>
          </p:cNvPr>
          <p:cNvSpPr txBox="1"/>
          <p:nvPr/>
        </p:nvSpPr>
        <p:spPr>
          <a:xfrm>
            <a:off x="4668311" y="1698688"/>
            <a:ext cx="3039396" cy="2954655"/>
          </a:xfrm>
          <a:prstGeom prst="rect">
            <a:avLst/>
          </a:prstGeom>
          <a:noFill/>
        </p:spPr>
        <p:txBody>
          <a:bodyPr wrap="square">
            <a:spAutoFit/>
          </a:bodyPr>
          <a:lstStyle/>
          <a:p>
            <a:pPr algn="l"/>
            <a:r>
              <a:rPr lang="en-US" sz="2000" b="1" dirty="0">
                <a:solidFill>
                  <a:srgbClr val="D64518"/>
                </a:solidFill>
              </a:rPr>
              <a:t>Luxury Makers</a:t>
            </a:r>
          </a:p>
          <a:p>
            <a:pPr algn="l"/>
            <a:endParaRPr lang="en-US" sz="2000" b="1" i="0" dirty="0">
              <a:solidFill>
                <a:srgbClr val="222221"/>
              </a:solidFill>
              <a:effectLst/>
            </a:endParaRPr>
          </a:p>
          <a:p>
            <a:pPr algn="l"/>
            <a:endParaRPr lang="en-US" sz="2000" b="1" dirty="0">
              <a:solidFill>
                <a:srgbClr val="222221"/>
              </a:solidFill>
            </a:endParaRPr>
          </a:p>
          <a:p>
            <a:pPr algn="l"/>
            <a:endParaRPr lang="en-US" sz="2000" b="1" i="0" dirty="0">
              <a:solidFill>
                <a:srgbClr val="222221"/>
              </a:solidFill>
              <a:effectLst/>
            </a:endParaRPr>
          </a:p>
          <a:p>
            <a:pPr algn="l"/>
            <a:endParaRPr lang="en-US" sz="2000" b="1" dirty="0">
              <a:solidFill>
                <a:srgbClr val="222221"/>
              </a:solidFill>
            </a:endParaRPr>
          </a:p>
          <a:p>
            <a:pPr algn="l"/>
            <a:endParaRPr lang="en-US" sz="2000" b="1" i="0" dirty="0">
              <a:solidFill>
                <a:srgbClr val="222221"/>
              </a:solidFill>
              <a:effectLst/>
            </a:endParaRPr>
          </a:p>
          <a:p>
            <a:pPr algn="l"/>
            <a:endParaRPr lang="en-US" sz="1100" i="0" dirty="0">
              <a:solidFill>
                <a:srgbClr val="222221"/>
              </a:solidFill>
              <a:effectLst/>
              <a:latin typeface="Calibri" panose="020F0502020204030204" pitchFamily="34" charset="0"/>
              <a:cs typeface="Calibri" panose="020F0502020204030204" pitchFamily="34" charset="0"/>
            </a:endParaRPr>
          </a:p>
          <a:p>
            <a:pPr algn="l"/>
            <a:endParaRPr lang="en-US" sz="1100" dirty="0">
              <a:solidFill>
                <a:srgbClr val="222221"/>
              </a:solidFill>
              <a:latin typeface="Calibri" panose="020F0502020204030204" pitchFamily="34" charset="0"/>
              <a:cs typeface="Calibri" panose="020F0502020204030204" pitchFamily="34" charset="0"/>
            </a:endParaRPr>
          </a:p>
          <a:p>
            <a:pPr algn="l"/>
            <a:endParaRPr lang="en-US" sz="1100" i="0" dirty="0">
              <a:solidFill>
                <a:srgbClr val="222221"/>
              </a:solidFill>
              <a:effectLst/>
              <a:latin typeface="Calibri" panose="020F0502020204030204" pitchFamily="34" charset="0"/>
              <a:cs typeface="Calibri" panose="020F0502020204030204" pitchFamily="34" charset="0"/>
            </a:endParaRPr>
          </a:p>
          <a:p>
            <a:pPr algn="l"/>
            <a:r>
              <a:rPr lang="en-US" sz="1100" i="0" dirty="0">
                <a:solidFill>
                  <a:srgbClr val="222221"/>
                </a:solidFill>
                <a:effectLst/>
                <a:latin typeface="Calibri" panose="020F0502020204030204" pitchFamily="34" charset="0"/>
                <a:cs typeface="Calibri" panose="020F0502020204030204" pitchFamily="34" charset="0"/>
              </a:rPr>
              <a:t>Jewelry by important makers such as Harry Winston, Cartier, Van </a:t>
            </a:r>
            <a:r>
              <a:rPr lang="en-US" sz="1100" i="0" dirty="0" err="1">
                <a:solidFill>
                  <a:srgbClr val="222221"/>
                </a:solidFill>
                <a:effectLst/>
                <a:latin typeface="Calibri" panose="020F0502020204030204" pitchFamily="34" charset="0"/>
                <a:cs typeface="Calibri" panose="020F0502020204030204" pitchFamily="34" charset="0"/>
              </a:rPr>
              <a:t>Cleef</a:t>
            </a:r>
            <a:r>
              <a:rPr lang="en-US" sz="1100" i="0" dirty="0">
                <a:solidFill>
                  <a:srgbClr val="222221"/>
                </a:solidFill>
                <a:effectLst/>
                <a:latin typeface="Calibri" panose="020F0502020204030204" pitchFamily="34" charset="0"/>
                <a:cs typeface="Calibri" panose="020F0502020204030204" pitchFamily="34" charset="0"/>
              </a:rPr>
              <a:t> &amp; Arpels, Jar, Tiffany and Bulgari are in demand.</a:t>
            </a:r>
          </a:p>
        </p:txBody>
      </p:sp>
      <p:sp>
        <p:nvSpPr>
          <p:cNvPr id="9" name="TextBox 8">
            <a:extLst>
              <a:ext uri="{FF2B5EF4-FFF2-40B4-BE49-F238E27FC236}">
                <a16:creationId xmlns:a16="http://schemas.microsoft.com/office/drawing/2014/main" id="{8A15D0DE-6298-01B7-75E8-847E42A3FF03}"/>
              </a:ext>
            </a:extLst>
          </p:cNvPr>
          <p:cNvSpPr txBox="1"/>
          <p:nvPr/>
        </p:nvSpPr>
        <p:spPr>
          <a:xfrm>
            <a:off x="8082256" y="1621745"/>
            <a:ext cx="3919341" cy="3108543"/>
          </a:xfrm>
          <a:prstGeom prst="rect">
            <a:avLst/>
          </a:prstGeom>
          <a:noFill/>
        </p:spPr>
        <p:txBody>
          <a:bodyPr wrap="square">
            <a:spAutoFit/>
          </a:bodyPr>
          <a:lstStyle/>
          <a:p>
            <a:r>
              <a:rPr lang="en-US" sz="2000" b="1" i="0" dirty="0">
                <a:solidFill>
                  <a:srgbClr val="D64518"/>
                </a:solidFill>
                <a:effectLst/>
              </a:rPr>
              <a:t>Rare and Unusual Stones </a:t>
            </a:r>
          </a:p>
          <a:p>
            <a:pPr marL="342900" indent="-342900">
              <a:buFont typeface="Arial" panose="020B0604020202020204" pitchFamily="34" charset="0"/>
              <a:buChar char="•"/>
            </a:pPr>
            <a:endParaRPr lang="en-US" sz="2000" b="1" dirty="0">
              <a:solidFill>
                <a:srgbClr val="222221"/>
              </a:solidFill>
            </a:endParaRPr>
          </a:p>
          <a:p>
            <a:pPr marL="342900" indent="-342900">
              <a:buFont typeface="Arial" panose="020B0604020202020204" pitchFamily="34" charset="0"/>
              <a:buChar char="•"/>
            </a:pPr>
            <a:endParaRPr lang="en-US" sz="2000" b="1" i="0" dirty="0">
              <a:solidFill>
                <a:srgbClr val="222221"/>
              </a:solidFill>
              <a:effectLst/>
            </a:endParaRPr>
          </a:p>
          <a:p>
            <a:pPr marL="342900" indent="-342900">
              <a:buFont typeface="Arial" panose="020B0604020202020204" pitchFamily="34" charset="0"/>
              <a:buChar char="•"/>
            </a:pPr>
            <a:endParaRPr lang="en-US" sz="2000" b="1" dirty="0">
              <a:solidFill>
                <a:srgbClr val="222221"/>
              </a:solidFill>
            </a:endParaRPr>
          </a:p>
          <a:p>
            <a:pPr marL="342900" indent="-342900">
              <a:buFont typeface="Arial" panose="020B0604020202020204" pitchFamily="34" charset="0"/>
              <a:buChar char="•"/>
            </a:pPr>
            <a:endParaRPr lang="en-US" sz="2000" b="1" i="0" dirty="0">
              <a:solidFill>
                <a:srgbClr val="222221"/>
              </a:solidFill>
              <a:effectLst/>
            </a:endParaRPr>
          </a:p>
          <a:p>
            <a:pPr marL="342900" indent="-342900">
              <a:buFont typeface="Arial" panose="020B0604020202020204" pitchFamily="34" charset="0"/>
              <a:buChar char="•"/>
            </a:pPr>
            <a:endParaRPr lang="en-US" sz="2000" b="1" dirty="0">
              <a:solidFill>
                <a:srgbClr val="222221"/>
              </a:solidFill>
            </a:endParaRPr>
          </a:p>
          <a:p>
            <a:pPr marL="342900" indent="-342900">
              <a:buFont typeface="Arial" panose="020B0604020202020204" pitchFamily="34" charset="0"/>
              <a:buChar char="•"/>
            </a:pPr>
            <a:endParaRPr lang="en-US" sz="2000" b="1" i="0" dirty="0">
              <a:solidFill>
                <a:srgbClr val="222221"/>
              </a:solidFill>
              <a:effectLst/>
            </a:endParaRPr>
          </a:p>
          <a:p>
            <a:pPr marL="342900" indent="-342900">
              <a:buFont typeface="Arial" panose="020B0604020202020204" pitchFamily="34" charset="0"/>
              <a:buChar char="•"/>
            </a:pPr>
            <a:endParaRPr lang="en-US" sz="2000" b="1" dirty="0">
              <a:solidFill>
                <a:srgbClr val="222221"/>
              </a:solidFill>
            </a:endParaRPr>
          </a:p>
          <a:p>
            <a:r>
              <a:rPr lang="en-US" sz="1200" b="0" i="0" dirty="0">
                <a:solidFill>
                  <a:srgbClr val="222221"/>
                </a:solidFill>
                <a:effectLst/>
                <a:latin typeface="Calibri" panose="020F0502020204030204" pitchFamily="34" charset="0"/>
                <a:cs typeface="Calibri" panose="020F0502020204030204" pitchFamily="34" charset="0"/>
              </a:rPr>
              <a:t>Unusual specimen stones such as </a:t>
            </a:r>
            <a:r>
              <a:rPr lang="en-US" sz="1200" b="0" i="0" dirty="0" err="1">
                <a:solidFill>
                  <a:srgbClr val="222221"/>
                </a:solidFill>
                <a:effectLst/>
                <a:latin typeface="Calibri" panose="020F0502020204030204" pitchFamily="34" charset="0"/>
                <a:cs typeface="Calibri" panose="020F0502020204030204" pitchFamily="34" charset="0"/>
              </a:rPr>
              <a:t>paraiba</a:t>
            </a:r>
            <a:r>
              <a:rPr lang="en-US" sz="1200" b="0" i="0" dirty="0">
                <a:solidFill>
                  <a:srgbClr val="222221"/>
                </a:solidFill>
                <a:effectLst/>
                <a:latin typeface="Calibri" panose="020F0502020204030204" pitchFamily="34" charset="0"/>
                <a:cs typeface="Calibri" panose="020F0502020204030204" pitchFamily="34" charset="0"/>
              </a:rPr>
              <a:t> tourmalines and </a:t>
            </a:r>
            <a:r>
              <a:rPr lang="en-US" sz="1200" b="0" i="0" dirty="0" err="1">
                <a:solidFill>
                  <a:srgbClr val="222221"/>
                </a:solidFill>
                <a:effectLst/>
                <a:latin typeface="Calibri" panose="020F0502020204030204" pitchFamily="34" charset="0"/>
                <a:cs typeface="Calibri" panose="020F0502020204030204" pitchFamily="34" charset="0"/>
              </a:rPr>
              <a:t>spinels</a:t>
            </a:r>
            <a:r>
              <a:rPr lang="en-US" sz="1200" b="0" i="0" dirty="0">
                <a:solidFill>
                  <a:srgbClr val="222221"/>
                </a:solidFill>
                <a:effectLst/>
                <a:latin typeface="Calibri" panose="020F0502020204030204" pitchFamily="34" charset="0"/>
                <a:cs typeface="Calibri" panose="020F0502020204030204" pitchFamily="34" charset="0"/>
              </a:rPr>
              <a:t> have seen increased interest and appreciation on the market due to demand from Asia.</a:t>
            </a:r>
          </a:p>
        </p:txBody>
      </p:sp>
    </p:spTree>
    <p:extLst>
      <p:ext uri="{BB962C8B-B14F-4D97-AF65-F5344CB8AC3E}">
        <p14:creationId xmlns:p14="http://schemas.microsoft.com/office/powerpoint/2010/main" val="3212390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TotalTime>
  <Words>2158</Words>
  <Application>Microsoft Office PowerPoint</Application>
  <PresentationFormat>Widescreen</PresentationFormat>
  <Paragraphs>311</Paragraphs>
  <Slides>26</Slides>
  <Notes>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Aptos</vt:lpstr>
      <vt:lpstr>Aptos Display</vt:lpstr>
      <vt:lpstr>Arial</vt:lpstr>
      <vt:lpstr>Arial,Sans-Serif</vt:lpstr>
      <vt:lpstr>Calibri</vt:lpstr>
      <vt:lpstr>Classico</vt:lpstr>
      <vt:lpstr>Franklin Gothic Book</vt:lpstr>
      <vt:lpstr>Franklin Gothic Demi Cond</vt:lpstr>
      <vt:lpstr>Franklin Gothic Medium</vt:lpstr>
      <vt:lpstr>FranklinGothic URW</vt:lpstr>
      <vt:lpstr>FranklinGothicURWBoo</vt:lpstr>
      <vt:lpstr>FranklinGothicURWLig</vt:lpstr>
      <vt:lpstr>FranklinGothicURW-Lig</vt:lpstr>
      <vt:lpstr>Silka</vt:lpstr>
      <vt:lpstr>Times New Roman</vt:lpstr>
      <vt:lpstr>Office Theme</vt:lpstr>
      <vt:lpstr>What to Do When the Kids Don’t Want It… Converting Passion Assets into Charitable Impact</vt:lpstr>
      <vt:lpstr>Financial Impact of Luxury Assets</vt:lpstr>
      <vt:lpstr>Types of Non-Cash Passion Assets</vt:lpstr>
      <vt:lpstr>Top 5 Mistakes Made When Planning  for Art and Other Collectible Assets</vt:lpstr>
      <vt:lpstr> Why Communication is Important? </vt:lpstr>
      <vt:lpstr>What is the true value of a collection?</vt:lpstr>
      <vt:lpstr>Sales in the Global Art, Jewelry, &amp; Collectible Market 2009-2023</vt:lpstr>
      <vt:lpstr>What’s Hot in the Art Market?</vt:lpstr>
      <vt:lpstr>What’s Hot in the Jewelry Market?</vt:lpstr>
      <vt:lpstr>Other Luxury Assets</vt:lpstr>
      <vt:lpstr>Managing Passion Assets  through Multiple Generations</vt:lpstr>
      <vt:lpstr>Most Collectors intend to leave their collections to their heirs… </vt:lpstr>
      <vt:lpstr>Myth Busting</vt:lpstr>
      <vt:lpstr>Three Key Themes in Philanthropy with Passion Assets </vt:lpstr>
      <vt:lpstr>Benefits of Lifetime Donation </vt:lpstr>
      <vt:lpstr>Legacy Creation:   An important conversation to have with clients</vt:lpstr>
      <vt:lpstr>Case Study 1:  Depreciated Passion Assets  </vt:lpstr>
      <vt:lpstr>Case Study 2:  Passion Asset Donated to Charity</vt:lpstr>
      <vt:lpstr>Case Study 3:  Legacy Scholarship  </vt:lpstr>
      <vt:lpstr>Case Study 4: ​ Family Creating a Legacy using a DAF​</vt:lpstr>
      <vt:lpstr>The New Reality: The Single Owner Sale</vt:lpstr>
      <vt:lpstr>The Sales Process</vt:lpstr>
      <vt:lpstr>Final Thoughts</vt:lpstr>
      <vt:lpstr>Contact</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Boyle, CAP®</dc:creator>
  <cp:lastModifiedBy>Colleen Boyle, CAP®</cp:lastModifiedBy>
  <cp:revision>1</cp:revision>
  <dcterms:created xsi:type="dcterms:W3CDTF">2024-05-19T14:05:50Z</dcterms:created>
  <dcterms:modified xsi:type="dcterms:W3CDTF">2024-05-21T00:49:08Z</dcterms:modified>
</cp:coreProperties>
</file>